
<file path=[Content_Types].xml><?xml version="1.0" encoding="utf-8"?>
<Types xmlns="http://schemas.openxmlformats.org/package/2006/content-types">
  <Default Extension="png" ContentType="image/pn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507" r:id="rId2"/>
    <p:sldId id="508" r:id="rId3"/>
    <p:sldId id="509" r:id="rId4"/>
    <p:sldId id="510" r:id="rId5"/>
  </p:sldIdLst>
  <p:sldSz cx="9144000" cy="5143500" type="screen16x9"/>
  <p:notesSz cx="4687888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99">
          <p15:clr>
            <a:srgbClr val="A4A3A4"/>
          </p15:clr>
        </p15:guide>
        <p15:guide id="2" orient="horz" pos="3083">
          <p15:clr>
            <a:srgbClr val="A4A3A4"/>
          </p15:clr>
        </p15:guide>
        <p15:guide id="3" orient="horz" pos="1042">
          <p15:clr>
            <a:srgbClr val="A4A3A4"/>
          </p15:clr>
        </p15:guide>
        <p15:guide id="4" orient="horz" pos="2879">
          <p15:clr>
            <a:srgbClr val="A4A3A4"/>
          </p15:clr>
        </p15:guide>
        <p15:guide id="5" orient="horz" pos="532">
          <p15:clr>
            <a:srgbClr val="A4A3A4"/>
          </p15:clr>
        </p15:guide>
        <p15:guide id="6" pos="567">
          <p15:clr>
            <a:srgbClr val="A4A3A4"/>
          </p15:clr>
        </p15:guide>
        <p15:guide id="7" pos="51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119" autoAdjust="0"/>
    <p:restoredTop sz="94651" autoAdjust="0"/>
  </p:normalViewPr>
  <p:slideViewPr>
    <p:cSldViewPr snapToObjects="1" showGuides="1">
      <p:cViewPr varScale="1">
        <p:scale>
          <a:sx n="194" d="100"/>
          <a:sy n="194" d="100"/>
        </p:scale>
        <p:origin x="192" y="232"/>
      </p:cViewPr>
      <p:guideLst>
        <p:guide orient="horz" pos="599"/>
        <p:guide orient="horz" pos="3083"/>
        <p:guide orient="horz" pos="1042"/>
        <p:guide orient="horz" pos="2879"/>
        <p:guide orient="horz" pos="532"/>
        <p:guide pos="567"/>
        <p:guide pos="51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031186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655540" y="0"/>
            <a:ext cx="2031186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endParaRPr lang="de-CH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549275" y="652463"/>
            <a:ext cx="5788025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68557" y="4125914"/>
            <a:ext cx="375077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031186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655540" y="8251825"/>
            <a:ext cx="2031186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fld id="{16F90109-4F21-4BBC-B978-135A6ECFD136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93469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4" y="1491854"/>
            <a:ext cx="7343775" cy="1151904"/>
          </a:xfrm>
        </p:spPr>
        <p:txBody>
          <a:bodyPr/>
          <a:lstStyle>
            <a:lvl1pPr>
              <a:defRPr sz="39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4" y="2769468"/>
            <a:ext cx="7343775" cy="13144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00113" y="4893469"/>
            <a:ext cx="2133600" cy="161925"/>
          </a:xfrm>
        </p:spPr>
        <p:txBody>
          <a:bodyPr/>
          <a:lstStyle>
            <a:lvl1pPr>
              <a:defRPr/>
            </a:lvl1pPr>
          </a:lstStyle>
          <a:p>
            <a:fld id="{A5C78DC6-FE69-4DFE-BA45-3065989F7738}" type="datetime1">
              <a:rPr lang="de-CH"/>
              <a:pPr/>
              <a:t>23.03.20</a:t>
            </a:fld>
            <a:endParaRPr lang="de-CH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399214" y="4893469"/>
            <a:ext cx="1844675" cy="161925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Seite </a:t>
            </a:r>
            <a:fld id="{095A06C1-A939-4FDB-AEB0-B3358448343A}" type="slidenum">
              <a:rPr lang="de-CH"/>
              <a:pPr/>
              <a:t>‹Nr.›</a:t>
            </a:fld>
            <a:endParaRPr lang="de-CH" dirty="0"/>
          </a:p>
        </p:txBody>
      </p:sp>
      <p:sp>
        <p:nvSpPr>
          <p:cNvPr id="4104" name="Line 8"/>
          <p:cNvSpPr>
            <a:spLocks noChangeShapeType="1"/>
          </p:cNvSpPr>
          <p:nvPr userDrawn="1"/>
        </p:nvSpPr>
        <p:spPr bwMode="auto">
          <a:xfrm>
            <a:off x="0" y="844154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 dirty="0"/>
          </a:p>
        </p:txBody>
      </p:sp>
      <p:sp>
        <p:nvSpPr>
          <p:cNvPr id="4105" name="Text Box 9"/>
          <p:cNvSpPr txBox="1">
            <a:spLocks noChangeArrowheads="1"/>
          </p:cNvSpPr>
          <p:nvPr userDrawn="1"/>
        </p:nvSpPr>
        <p:spPr bwMode="auto">
          <a:xfrm>
            <a:off x="900114" y="601291"/>
            <a:ext cx="7343775" cy="17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 dirty="0"/>
              <a:t>Soziologisches</a:t>
            </a:r>
            <a:r>
              <a:rPr lang="de-CH" sz="1400" b="1" baseline="0" dirty="0"/>
              <a:t> Institut</a:t>
            </a:r>
            <a:endParaRPr lang="de-CH" sz="1400" b="1" dirty="0"/>
          </a:p>
        </p:txBody>
      </p:sp>
      <p:pic>
        <p:nvPicPr>
          <p:cNvPr id="9" name="Picture 7" descr="uzh_logo_d_pos_grau_1mm"/>
          <p:cNvPicPr preferRelativeResize="0"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5" y="107157"/>
            <a:ext cx="1440160" cy="51316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844153"/>
            <a:ext cx="9144000" cy="429934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solidFill>
            <a:schemeClr val="accent3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DEFF01-2D73-4C5E-9EFF-7CA45581418C}" type="datetime1">
              <a:rPr lang="de-CH"/>
              <a:pPr/>
              <a:t>23.03.20</a:t>
            </a:fld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Seite </a:t>
            </a:r>
            <a:fld id="{298DDF54-96CA-4706-AFE9-54D71408EAE8}" type="slidenum">
              <a:rPr lang="de-CH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s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4" y="1653779"/>
            <a:ext cx="3529011" cy="291584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DEFF01-2D73-4C5E-9EFF-7CA45581418C}" type="datetime1">
              <a:rPr lang="de-CH"/>
              <a:pPr/>
              <a:t>23.03.20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8176" y="4893469"/>
            <a:ext cx="5256213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 dirty="0" err="1"/>
              <a:t>TEDxAllianz</a:t>
            </a:r>
            <a:r>
              <a:rPr lang="de-CH" dirty="0"/>
              <a:t> Zürich, Katja Rost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98DDF54-96CA-4706-AFE9-54D71408EAE8}" type="slidenum">
              <a:rPr lang="de-CH"/>
              <a:pPr/>
              <a:t>‹Nr.›</a:t>
            </a:fld>
            <a:endParaRPr lang="de-CH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14876" y="1653779"/>
            <a:ext cx="3529012" cy="291584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Text / 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4" y="1653779"/>
            <a:ext cx="3529011" cy="291584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DEFF01-2D73-4C5E-9EFF-7CA45581418C}" type="datetime1">
              <a:rPr lang="de-CH"/>
              <a:pPr/>
              <a:t>23.03.20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8176" y="4893469"/>
            <a:ext cx="5256213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98DDF54-96CA-4706-AFE9-54D71408EAE8}" type="slidenum">
              <a:rPr lang="de-CH"/>
              <a:pPr/>
              <a:t>‹Nr.›</a:t>
            </a:fld>
            <a:endParaRPr lang="de-CH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716464" y="1653779"/>
            <a:ext cx="3527425" cy="291584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Bild /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6464" y="1653779"/>
            <a:ext cx="3529011" cy="291584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DEFF01-2D73-4C5E-9EFF-7CA45581418C}" type="datetime1">
              <a:rPr lang="de-CH"/>
              <a:pPr/>
              <a:t>23.03.20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8176" y="4893469"/>
            <a:ext cx="5256213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 dirty="0" err="1"/>
              <a:t>TEDxAllianz</a:t>
            </a:r>
            <a:r>
              <a:rPr lang="de-CH" dirty="0"/>
              <a:t> Zürich, Katja Rost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98DDF54-96CA-4706-AFE9-54D71408EAE8}" type="slidenum">
              <a:rPr lang="de-CH"/>
              <a:pPr/>
              <a:t>‹Nr.›</a:t>
            </a:fld>
            <a:endParaRPr lang="de-CH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900114" y="1653779"/>
            <a:ext cx="3527425" cy="291584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4" y="951310"/>
            <a:ext cx="7343775" cy="37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4" y="1653779"/>
            <a:ext cx="7343775" cy="291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4" y="4893469"/>
            <a:ext cx="935037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7B93BFF-BEE4-46C8-B68B-37845209E9A9}" type="datetime1">
              <a:rPr lang="de-CH"/>
              <a:pPr/>
              <a:t>23.03.20</a:t>
            </a:fld>
            <a:endParaRPr lang="de-CH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6" y="4893469"/>
            <a:ext cx="79216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CH" dirty="0"/>
              <a:t>Seite </a:t>
            </a:r>
            <a:fld id="{45B55F50-8663-4465-A6C3-5F55140633EF}" type="slidenum">
              <a:rPr lang="de-CH"/>
              <a:pPr/>
              <a:t>‹Nr.›</a:t>
            </a:fld>
            <a:endParaRPr lang="de-CH" dirty="0"/>
          </a:p>
        </p:txBody>
      </p:sp>
      <p:pic>
        <p:nvPicPr>
          <p:cNvPr id="1031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505" y="107157"/>
            <a:ext cx="1440160" cy="513160"/>
          </a:xfrm>
          <a:prstGeom prst="rect">
            <a:avLst/>
          </a:prstGeom>
          <a:noFill/>
        </p:spPr>
      </p:pic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844154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00114" y="601291"/>
            <a:ext cx="7343775" cy="17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 dirty="0"/>
              <a:t>Soziologisches</a:t>
            </a:r>
            <a:r>
              <a:rPr lang="de-CH" sz="1400" b="1" baseline="0" dirty="0"/>
              <a:t> Institut</a:t>
            </a:r>
            <a:endParaRPr lang="de-CH" sz="14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spcBef>
          <a:spcPct val="40000"/>
        </a:spcBef>
        <a:spcAft>
          <a:spcPct val="0"/>
        </a:spcAft>
        <a:buFont typeface="Arial" charset="0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344488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2pPr>
      <a:lvl3pPr marL="7143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3pPr>
      <a:lvl4pPr marL="1069975" indent="-3540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4pPr>
      <a:lvl5pPr marL="14382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Würdigung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Ablehnung eines Methodenmonismus: Methode des „Verstehens“ und „Erklärens“</a:t>
            </a:r>
          </a:p>
          <a:p>
            <a:r>
              <a:rPr lang="de-CH" dirty="0"/>
              <a:t>Idealtypen als Hypothesen über die Wirklichkeit</a:t>
            </a:r>
          </a:p>
          <a:p>
            <a:r>
              <a:rPr lang="de-CH" dirty="0"/>
              <a:t>Kritik an der Protestantismus-These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/>
              <a:t>Gewinnstreben lange vor puritanischen Sekten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/>
              <a:t>Keine Verdammung von Reichtum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/>
              <a:t>Kausalitätsfrage</a:t>
            </a:r>
          </a:p>
          <a:p>
            <a:r>
              <a:rPr lang="de-CH" dirty="0"/>
              <a:t>Kritik an Webers Analyse der Bürokratie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CH" dirty="0"/>
              <a:t>Warum haben Individualität &amp; Kreativität zugenommen?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FF01-2D73-4C5E-9EFF-7CA45581418C}" type="datetime1">
              <a:rPr lang="de-CH" smtClean="0"/>
              <a:pPr/>
              <a:t>23.03.20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298DDF54-96CA-4706-AFE9-54D71408EAE8}" type="slidenum">
              <a:rPr lang="de-CH" smtClean="0"/>
              <a:pPr/>
              <a:t>1</a:t>
            </a:fld>
            <a:endParaRPr lang="de-CH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09596851-8FC8-7D4C-A87B-5B8ED390B8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4114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05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8162"/>
    </mc:Choice>
    <mc:Fallback xmlns="">
      <p:transition spd="slow" advTm="2981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Emile Durkheim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1858-1917 Frankreich</a:t>
            </a:r>
          </a:p>
          <a:p>
            <a:r>
              <a:rPr lang="de-CH" dirty="0"/>
              <a:t>Soziologe und Ethnologe</a:t>
            </a:r>
          </a:p>
          <a:p>
            <a:r>
              <a:rPr lang="de-CH" dirty="0"/>
              <a:t>Begründete mit seiner Methodologie </a:t>
            </a:r>
            <a:br>
              <a:rPr lang="de-CH" dirty="0"/>
            </a:br>
            <a:r>
              <a:rPr lang="de-CH" dirty="0"/>
              <a:t>die Eigenständigkeit der Soziologie </a:t>
            </a:r>
            <a:br>
              <a:rPr lang="de-CH" dirty="0"/>
            </a:br>
            <a:r>
              <a:rPr lang="de-CH" dirty="0"/>
              <a:t>als Fachdisziplin </a:t>
            </a:r>
          </a:p>
          <a:p>
            <a:r>
              <a:rPr lang="de-CH" dirty="0"/>
              <a:t>Selbstmord-Studie wurden zum Paradigma empirischer Soziologie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FF01-2D73-4C5E-9EFF-7CA45581418C}" type="datetime1">
              <a:rPr lang="de-CH" smtClean="0"/>
              <a:pPr/>
              <a:t>23.03.20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298DDF54-96CA-4706-AFE9-54D71408EAE8}" type="slidenum">
              <a:rPr lang="de-CH" smtClean="0"/>
              <a:pPr/>
              <a:t>2</a:t>
            </a:fld>
            <a:endParaRPr lang="de-CH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-5540"/>
            <a:ext cx="2047663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524E3E45-1A1D-0E44-97FB-C7C159F3BAF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4114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94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766"/>
    </mc:Choice>
    <mc:Fallback xmlns="">
      <p:transition spd="slow" advTm="997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Über</a:t>
            </a:r>
            <a:r>
              <a:rPr lang="en-US" dirty="0"/>
              <a:t> </a:t>
            </a:r>
            <a:r>
              <a:rPr lang="en-US" dirty="0" err="1"/>
              <a:t>soziale</a:t>
            </a:r>
            <a:r>
              <a:rPr lang="en-US" dirty="0"/>
              <a:t> </a:t>
            </a:r>
            <a:r>
              <a:rPr lang="en-US" dirty="0" err="1"/>
              <a:t>Arbeitsteilung</a:t>
            </a:r>
            <a:r>
              <a:rPr lang="en-US" dirty="0"/>
              <a:t> (1893)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Mechanische Solidarität: Kennzeichnend für vormoderne Gesellschaften sind Tradition, Sitten und ein repressives Rechtssystem, d.h. Bestrafung erfolgt aufgrund eines Verstoßes gegen das Kollektiv(-bewusstsein)</a:t>
            </a:r>
          </a:p>
          <a:p>
            <a:r>
              <a:rPr lang="de-CH" dirty="0"/>
              <a:t>Organische Solidarität: Kennzeichnend für moderne Gesellschaften ist eine differenziertere Form des Zusammenhalts. Der Einzelne wird durch neue, </a:t>
            </a:r>
            <a:r>
              <a:rPr lang="de-CH" dirty="0" err="1"/>
              <a:t>kontraktuelle</a:t>
            </a:r>
            <a:r>
              <a:rPr lang="de-CH" dirty="0"/>
              <a:t> Strukturen, d.h. Arbeitsteilung, eingebunden, die er nicht mehr überschaut. Gemeinsame Anschauungen treten in den Hintergrund. </a:t>
            </a:r>
          </a:p>
          <a:p>
            <a:r>
              <a:rPr lang="de-CH" dirty="0"/>
              <a:t>Der Einzelne ist in arbeitsteiliger Gesellschaft überaus abhängig, jedoch entwickelt er eine Ideologie, die genau das Gegenteil sagt – nämlich den Individualismus. 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FF01-2D73-4C5E-9EFF-7CA45581418C}" type="datetime1">
              <a:rPr lang="de-CH" smtClean="0"/>
              <a:pPr/>
              <a:t>23.03.20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298DDF54-96CA-4706-AFE9-54D71408EAE8}" type="slidenum">
              <a:rPr lang="de-CH" smtClean="0"/>
              <a:pPr/>
              <a:t>3</a:t>
            </a:fld>
            <a:endParaRPr lang="de-CH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1" y="11906"/>
            <a:ext cx="104043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D9A26381-0C44-6F4A-BD29-17BC2064CA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4114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9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Regeln der soziologischen Methode (1895)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de-CH" sz="1650" dirty="0"/>
              <a:t>Soziale Struktur &amp; Gesellschaft als Erkenntnisphänomen</a:t>
            </a:r>
          </a:p>
          <a:p>
            <a:pPr marL="285750" indent="-285750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de-CH" sz="1650" dirty="0"/>
              <a:t>Die Regeln der geltenden Struktur gelten für alle Individuen, die in ihr interagieren.</a:t>
            </a:r>
          </a:p>
          <a:p>
            <a:pPr marL="285750" indent="-285750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de-CH" sz="1650" dirty="0"/>
              <a:t>Die Struktur wird als unabhängig von der eigenen Person empfunden und kann nicht als Summe der individuellen Vorstellungen der in ihr handelnden Akteure begriffen werden.</a:t>
            </a:r>
          </a:p>
          <a:p>
            <a:pPr marL="285750" indent="-285750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de-CH" sz="1650" dirty="0"/>
              <a:t>Es ist dem Einzelnen nicht möglich, der sozialen Struktur entgegenzuwirken, da er dieser quasi unterworfen ist. Nichtbeachtung der gesellschaftlichen Regeln zieht mehr oder minder schwere Sanktionen nach sich. </a:t>
            </a:r>
          </a:p>
          <a:p>
            <a:pPr>
              <a:spcBef>
                <a:spcPts val="0"/>
              </a:spcBef>
            </a:pPr>
            <a:r>
              <a:rPr lang="de-CH" sz="1650" dirty="0"/>
              <a:t>Moralvorstellungen, Sitten und Glauben, d.h. Kollektivbewusstsein, sind anerzogen</a:t>
            </a:r>
          </a:p>
          <a:p>
            <a:pPr>
              <a:spcBef>
                <a:spcPts val="0"/>
              </a:spcBef>
            </a:pPr>
            <a:r>
              <a:rPr lang="de-CH" sz="1650" dirty="0"/>
              <a:t>vergleichende Methode als die einzige, welche der Soziologie entspricht</a:t>
            </a:r>
          </a:p>
          <a:p>
            <a:pPr>
              <a:spcBef>
                <a:spcPts val="0"/>
              </a:spcBef>
            </a:pPr>
            <a:endParaRPr lang="en-US" sz="165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FF01-2D73-4C5E-9EFF-7CA45581418C}" type="datetime1">
              <a:rPr lang="de-CH" smtClean="0"/>
              <a:pPr/>
              <a:t>23.03.20</a:t>
            </a:fld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298DDF54-96CA-4706-AFE9-54D71408EAE8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F4EDCF63-5232-3D40-926D-2F14D549E06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4114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6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5237"/>
    </mc:Choice>
    <mc:Fallback xmlns="">
      <p:transition spd="slow" advTm="3152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uzh_praesentation_d">
  <a:themeElements>
    <a:clrScheme name="UZH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667EC9"/>
      </a:accent2>
      <a:accent3>
        <a:srgbClr val="A3B5C5"/>
      </a:accent3>
      <a:accent4>
        <a:srgbClr val="C8CED4"/>
      </a:accent4>
      <a:accent5>
        <a:srgbClr val="DC6027"/>
      </a:accent5>
      <a:accent6>
        <a:srgbClr val="EAA07D"/>
      </a:accent6>
      <a:hlink>
        <a:srgbClr val="DC6027"/>
      </a:hlink>
      <a:folHlink>
        <a:srgbClr val="0000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ni ZH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DC6027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uzh_praesentation_d</Template>
  <TotalTime>0</TotalTime>
  <Words>301</Words>
  <Application>Microsoft Macintosh PowerPoint</Application>
  <PresentationFormat>Bildschirmpräsentation (16:9)</PresentationFormat>
  <Paragraphs>33</Paragraphs>
  <Slides>4</Slides>
  <Notes>0</Notes>
  <HiddenSlides>0</HiddenSlides>
  <MMClips>4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Symbol</vt:lpstr>
      <vt:lpstr>uzh_praesentation_d</vt:lpstr>
      <vt:lpstr>Würdigung</vt:lpstr>
      <vt:lpstr>Emile Durkheim</vt:lpstr>
      <vt:lpstr>Über soziale Arbeitsteilung (1893)</vt:lpstr>
      <vt:lpstr>Die Regeln der soziologischen Methode (1895)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creator>rost</dc:creator>
  <dc:description>Vorlage uzh_praesentation_d MSO2007 v1 7.5.2010</dc:description>
  <cp:lastModifiedBy>Microsoft Office User</cp:lastModifiedBy>
  <cp:revision>380</cp:revision>
  <cp:lastPrinted>2017-02-07T20:31:35Z</cp:lastPrinted>
  <dcterms:created xsi:type="dcterms:W3CDTF">2015-03-09T12:00:46Z</dcterms:created>
  <dcterms:modified xsi:type="dcterms:W3CDTF">2020-03-23T20:48:11Z</dcterms:modified>
</cp:coreProperties>
</file>