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40"/>
  </p:notesMasterIdLst>
  <p:sldIdLst>
    <p:sldId id="288" r:id="rId2"/>
    <p:sldId id="290" r:id="rId3"/>
    <p:sldId id="276" r:id="rId4"/>
    <p:sldId id="277" r:id="rId5"/>
    <p:sldId id="278" r:id="rId6"/>
    <p:sldId id="279" r:id="rId7"/>
    <p:sldId id="292" r:id="rId8"/>
    <p:sldId id="280" r:id="rId9"/>
    <p:sldId id="281" r:id="rId10"/>
    <p:sldId id="282" r:id="rId11"/>
    <p:sldId id="283" r:id="rId12"/>
    <p:sldId id="284" r:id="rId13"/>
    <p:sldId id="285" r:id="rId14"/>
    <p:sldId id="286" r:id="rId15"/>
    <p:sldId id="287" r:id="rId16"/>
    <p:sldId id="293" r:id="rId17"/>
    <p:sldId id="258" r:id="rId18"/>
    <p:sldId id="259" r:id="rId19"/>
    <p:sldId id="261" r:id="rId20"/>
    <p:sldId id="263" r:id="rId21"/>
    <p:sldId id="264" r:id="rId22"/>
    <p:sldId id="268" r:id="rId23"/>
    <p:sldId id="266" r:id="rId24"/>
    <p:sldId id="267" r:id="rId25"/>
    <p:sldId id="269" r:id="rId26"/>
    <p:sldId id="270" r:id="rId27"/>
    <p:sldId id="271" r:id="rId28"/>
    <p:sldId id="272" r:id="rId29"/>
    <p:sldId id="274" r:id="rId30"/>
    <p:sldId id="298" r:id="rId31"/>
    <p:sldId id="294" r:id="rId32"/>
    <p:sldId id="289" r:id="rId33"/>
    <p:sldId id="295" r:id="rId34"/>
    <p:sldId id="299" r:id="rId35"/>
    <p:sldId id="296" r:id="rId36"/>
    <p:sldId id="300" r:id="rId37"/>
    <p:sldId id="297" r:id="rId38"/>
    <p:sldId id="291" r:id="rId3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8" autoAdjust="0"/>
    <p:restoredTop sz="94710" autoAdjust="0"/>
  </p:normalViewPr>
  <p:slideViewPr>
    <p:cSldViewPr>
      <p:cViewPr varScale="1">
        <p:scale>
          <a:sx n="97" d="100"/>
          <a:sy n="97" d="100"/>
        </p:scale>
        <p:origin x="-672" y="-104"/>
      </p:cViewPr>
      <p:guideLst>
        <p:guide orient="horz" pos="2160"/>
        <p:guide pos="2880"/>
      </p:guideLst>
    </p:cSldViewPr>
  </p:slideViewPr>
  <p:outlineViewPr>
    <p:cViewPr>
      <p:scale>
        <a:sx n="33" d="100"/>
        <a:sy n="33" d="100"/>
      </p:scale>
      <p:origin x="0" y="2293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C6939D-6B07-4467-B4C8-18A0321D28EE}" type="datetimeFigureOut">
              <a:rPr lang="de-CH" smtClean="0"/>
              <a:pPr/>
              <a:t>26.03.2012</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99D1B-CCF0-45E4-93A0-DDDACD73A487}" type="slidenum">
              <a:rPr lang="de-CH" smtClean="0"/>
              <a:pPr/>
              <a:t>‹Nr.›</a:t>
            </a:fld>
            <a:endParaRPr lang="de-C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CH"/>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8" name="Fußzeilenplatzhalter 7"/>
          <p:cNvSpPr>
            <a:spLocks noGrp="1"/>
          </p:cNvSpPr>
          <p:nvPr>
            <p:ph type="ftr" sz="quarter" idx="11"/>
          </p:nvPr>
        </p:nvSpPr>
        <p:spPr/>
        <p:txBody>
          <a:bodyPr/>
          <a:lstStyle/>
          <a:p>
            <a:endParaRPr lang="de-CH"/>
          </a:p>
        </p:txBody>
      </p:sp>
      <p:sp>
        <p:nvSpPr>
          <p:cNvPr id="9" name="Foliennummernplatzhalter 8"/>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4" name="Fußzeilenplatzhalter 3"/>
          <p:cNvSpPr>
            <a:spLocks noGrp="1"/>
          </p:cNvSpPr>
          <p:nvPr>
            <p:ph type="ftr" sz="quarter" idx="11"/>
          </p:nvPr>
        </p:nvSpPr>
        <p:spPr/>
        <p:txBody>
          <a:bodyPr/>
          <a:lstStyle/>
          <a:p>
            <a:endParaRPr lang="de-CH"/>
          </a:p>
        </p:txBody>
      </p:sp>
      <p:sp>
        <p:nvSpPr>
          <p:cNvPr id="5" name="Foliennummernplatzhalter 4"/>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3" name="Fußzeilenplatzhalter 2"/>
          <p:cNvSpPr>
            <a:spLocks noGrp="1"/>
          </p:cNvSpPr>
          <p:nvPr>
            <p:ph type="ftr" sz="quarter" idx="11"/>
          </p:nvPr>
        </p:nvSpPr>
        <p:spPr/>
        <p:txBody>
          <a:bodyPr/>
          <a:lstStyle/>
          <a:p>
            <a:endParaRPr lang="de-CH"/>
          </a:p>
        </p:txBody>
      </p:sp>
      <p:sp>
        <p:nvSpPr>
          <p:cNvPr id="4" name="Foliennummernplatzhalter 3"/>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3C469BFF-E0F1-4780-B92D-5ABD102EE42E}" type="datetimeFigureOut">
              <a:rPr lang="de-CH" smtClean="0"/>
              <a:pPr/>
              <a:t>26.03.2012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CFC11A77-4048-4939-8B3F-30A246C724C1}" type="slidenum">
              <a:rPr lang="de-CH" smtClean="0"/>
              <a:pPr/>
              <a:t>‹Nr.›</a:t>
            </a:fld>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469BFF-E0F1-4780-B92D-5ABD102EE42E}" type="datetimeFigureOut">
              <a:rPr lang="de-CH" smtClean="0"/>
              <a:pPr/>
              <a:t>26.03.2012</a:t>
            </a:fld>
            <a:endParaRPr lang="de-CH"/>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C11A77-4048-4939-8B3F-30A246C724C1}" type="slidenum">
              <a:rPr lang="de-CH" smtClean="0"/>
              <a:pPr/>
              <a:t>‹Nr.›</a:t>
            </a:fld>
            <a:endParaRPr lang="de-C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hyperlink" Target="http://www.scilogs.de/wblogs/blog/geo-log/kuso/2009-04-16/stadtbild-und-soziale-segregation-in-den-st-dten-afrikas" TargetMode="External"/><Relationship Id="rId4" Type="http://schemas.openxmlformats.org/officeDocument/2006/relationships/hyperlink" Target="http://blog.zeit.de/schueler/2011/09/12/stadt-land-siedlungsstruktur/" TargetMode="External"/><Relationship Id="rId5" Type="http://schemas.openxmlformats.org/officeDocument/2006/relationships/hyperlink" Target="http://www.adweek.com/sa-article/end-segregated-city-138085" TargetMode="External"/><Relationship Id="rId6" Type="http://schemas.openxmlformats.org/officeDocument/2006/relationships/hyperlink" Target="http://www.schader-stiftung.de/wohn_wandel/1128.php" TargetMode="External"/><Relationship Id="rId7" Type="http://schemas.openxmlformats.org/officeDocument/2006/relationships/image" Target="../media/image1.png"/><Relationship Id="rId1" Type="http://schemas.openxmlformats.org/officeDocument/2006/relationships/slideLayout" Target="../slideLayouts/slideLayout4.xml"/><Relationship Id="rId2" Type="http://schemas.openxmlformats.org/officeDocument/2006/relationships/hyperlink" Target="http://de.wikipedia.org/wiki/Roseng%C3%A5r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Seminar Stadtsoziologie: Segregation</a:t>
            </a:r>
            <a:endParaRPr lang="de-DE" dirty="0"/>
          </a:p>
        </p:txBody>
      </p:sp>
      <p:sp>
        <p:nvSpPr>
          <p:cNvPr id="3" name="Untertitel 2"/>
          <p:cNvSpPr>
            <a:spLocks noGrp="1"/>
          </p:cNvSpPr>
          <p:nvPr>
            <p:ph type="subTitle" idx="1"/>
          </p:nvPr>
        </p:nvSpPr>
        <p:spPr/>
        <p:txBody>
          <a:bodyPr/>
          <a:lstStyle/>
          <a:p>
            <a:r>
              <a:rPr lang="de-DE" b="1" dirty="0" smtClean="0"/>
              <a:t>Robine Schürmann</a:t>
            </a:r>
            <a:r>
              <a:rPr lang="de-DE" dirty="0" smtClean="0"/>
              <a:t>, Nicole </a:t>
            </a:r>
            <a:r>
              <a:rPr lang="de-DE" dirty="0" err="1" smtClean="0"/>
              <a:t>Giger</a:t>
            </a:r>
            <a:r>
              <a:rPr lang="de-DE" dirty="0" smtClean="0"/>
              <a:t>, Mia </a:t>
            </a:r>
            <a:r>
              <a:rPr lang="de-DE" dirty="0" err="1" smtClean="0"/>
              <a:t>Koller-Heidenrijk</a:t>
            </a:r>
            <a:r>
              <a:rPr lang="de-DE" dirty="0" smtClean="0"/>
              <a:t>, Clara Huber und Luca Schmid</a:t>
            </a:r>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pic>
        <p:nvPicPr>
          <p:cNvPr id="6" name="Bild 5"/>
          <p:cNvPicPr>
            <a:picLocks noChangeAspect="1"/>
          </p:cNvPicPr>
          <p:nvPr/>
        </p:nvPicPr>
        <p:blipFill>
          <a:blip r:embed="rId3"/>
          <a:stretch>
            <a:fillRect/>
          </a:stretch>
        </p:blipFill>
        <p:spPr>
          <a:xfrm>
            <a:off x="457200" y="914400"/>
            <a:ext cx="1246862" cy="990600"/>
          </a:xfrm>
          <a:prstGeom prst="rect">
            <a:avLst/>
          </a:prstGeom>
        </p:spPr>
      </p:pic>
      <p:pic>
        <p:nvPicPr>
          <p:cNvPr id="7" name="Bild 6"/>
          <p:cNvPicPr>
            <a:picLocks noChangeAspect="1"/>
          </p:cNvPicPr>
          <p:nvPr/>
        </p:nvPicPr>
        <p:blipFill>
          <a:blip r:embed="rId4"/>
          <a:stretch>
            <a:fillRect/>
          </a:stretch>
        </p:blipFill>
        <p:spPr>
          <a:xfrm>
            <a:off x="1676400" y="914401"/>
            <a:ext cx="1295400" cy="977438"/>
          </a:xfrm>
          <a:prstGeom prst="rect">
            <a:avLst/>
          </a:prstGeom>
        </p:spPr>
      </p:pic>
      <p:pic>
        <p:nvPicPr>
          <p:cNvPr id="8" name="Bild 7"/>
          <p:cNvPicPr>
            <a:picLocks noChangeAspect="1"/>
          </p:cNvPicPr>
          <p:nvPr/>
        </p:nvPicPr>
        <p:blipFill>
          <a:blip r:embed="rId5"/>
          <a:stretch>
            <a:fillRect/>
          </a:stretch>
        </p:blipFill>
        <p:spPr>
          <a:xfrm>
            <a:off x="2971800" y="914400"/>
            <a:ext cx="1295400" cy="975868"/>
          </a:xfrm>
          <a:prstGeom prst="rect">
            <a:avLst/>
          </a:prstGeom>
        </p:spPr>
      </p:pic>
      <p:pic>
        <p:nvPicPr>
          <p:cNvPr id="9" name="Bild 8"/>
          <p:cNvPicPr>
            <a:picLocks noChangeAspect="1"/>
          </p:cNvPicPr>
          <p:nvPr/>
        </p:nvPicPr>
        <p:blipFill>
          <a:blip r:embed="rId6"/>
          <a:stretch>
            <a:fillRect/>
          </a:stretch>
        </p:blipFill>
        <p:spPr>
          <a:xfrm>
            <a:off x="4267200" y="914400"/>
            <a:ext cx="1295400" cy="971550"/>
          </a:xfrm>
          <a:prstGeom prst="rect">
            <a:avLst/>
          </a:prstGeom>
        </p:spPr>
      </p:pic>
      <p:pic>
        <p:nvPicPr>
          <p:cNvPr id="10" name="Bild 9"/>
          <p:cNvPicPr>
            <a:picLocks noChangeAspect="1"/>
          </p:cNvPicPr>
          <p:nvPr/>
        </p:nvPicPr>
        <p:blipFill>
          <a:blip r:embed="rId7"/>
          <a:stretch>
            <a:fillRect/>
          </a:stretch>
        </p:blipFill>
        <p:spPr>
          <a:xfrm>
            <a:off x="5562600" y="914401"/>
            <a:ext cx="1752600" cy="984932"/>
          </a:xfrm>
          <a:prstGeom prst="rect">
            <a:avLst/>
          </a:prstGeom>
        </p:spPr>
      </p:pic>
      <p:pic>
        <p:nvPicPr>
          <p:cNvPr id="11" name="Bild 10"/>
          <p:cNvPicPr>
            <a:picLocks noChangeAspect="1"/>
          </p:cNvPicPr>
          <p:nvPr/>
        </p:nvPicPr>
        <p:blipFill>
          <a:blip r:embed="rId8"/>
          <a:stretch>
            <a:fillRect/>
          </a:stretch>
        </p:blipFill>
        <p:spPr>
          <a:xfrm>
            <a:off x="7239000" y="914400"/>
            <a:ext cx="1479785" cy="990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Segregation nach Nationalitäten in der Agglomeration Zürich</a:t>
            </a:r>
            <a:endParaRPr lang="de-DE" dirty="0"/>
          </a:p>
        </p:txBody>
      </p:sp>
      <p:sp>
        <p:nvSpPr>
          <p:cNvPr id="3" name="Inhaltsplatzhalter 2"/>
          <p:cNvSpPr>
            <a:spLocks noGrp="1"/>
          </p:cNvSpPr>
          <p:nvPr>
            <p:ph idx="1"/>
          </p:nvPr>
        </p:nvSpPr>
        <p:spPr/>
        <p:txBody>
          <a:bodyPr>
            <a:normAutofit fontScale="92500" lnSpcReduction="20000"/>
          </a:bodyPr>
          <a:lstStyle/>
          <a:p>
            <a:r>
              <a:rPr lang="de-CH" dirty="0" smtClean="0"/>
              <a:t>Westen und Norden der Stadt ist Ausländeranteil höher</a:t>
            </a:r>
            <a:endParaRPr lang="de-DE" dirty="0" smtClean="0"/>
          </a:p>
          <a:p>
            <a:r>
              <a:rPr lang="de-CH" dirty="0" smtClean="0"/>
              <a:t>Süden unterdurchschnittlich Vertretung der Ausländer</a:t>
            </a:r>
            <a:endParaRPr lang="de-DE" dirty="0" smtClean="0"/>
          </a:p>
          <a:p>
            <a:r>
              <a:rPr lang="de-CH" dirty="0" smtClean="0"/>
              <a:t>Kernstadt: Ausländeranteil rückgängig, aber noch immer überdurchschnittlich</a:t>
            </a:r>
            <a:endParaRPr lang="de-DE" dirty="0" smtClean="0"/>
          </a:p>
          <a:p>
            <a:r>
              <a:rPr lang="de-CH" dirty="0" smtClean="0"/>
              <a:t>Korrelation von Status und Nation</a:t>
            </a:r>
            <a:endParaRPr lang="de-DE" dirty="0" smtClean="0"/>
          </a:p>
          <a:p>
            <a:r>
              <a:rPr lang="de-CH" dirty="0" smtClean="0"/>
              <a:t>„doppelte“ Polarisierung nach Status und Nationalität</a:t>
            </a:r>
            <a:endParaRPr lang="de-DE" dirty="0" smtClean="0"/>
          </a:p>
          <a:p>
            <a:r>
              <a:rPr lang="de-CH" dirty="0" smtClean="0"/>
              <a:t>kein ‚</a:t>
            </a:r>
            <a:r>
              <a:rPr lang="de-CH" dirty="0" err="1" smtClean="0"/>
              <a:t>community</a:t>
            </a:r>
            <a:r>
              <a:rPr lang="de-CH" dirty="0" smtClean="0"/>
              <a:t> </a:t>
            </a:r>
            <a:r>
              <a:rPr lang="de-CH" dirty="0" err="1" smtClean="0"/>
              <a:t>building</a:t>
            </a:r>
            <a:r>
              <a:rPr lang="de-CH" dirty="0" smtClean="0"/>
              <a:t>‘</a:t>
            </a:r>
            <a:endParaRPr lang="de-DE" dirty="0" smtClean="0"/>
          </a:p>
          <a:p>
            <a:endParaRPr lang="de-DE" dirty="0"/>
          </a:p>
        </p:txBody>
      </p:sp>
      <p:pic>
        <p:nvPicPr>
          <p:cNvPr id="4" name="Bild 3"/>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CH" dirty="0" smtClean="0"/>
              <a:t>Suburbanisierung der Überalterung in der Agglomeration Zürich</a:t>
            </a:r>
            <a:endParaRPr lang="de-DE" dirty="0"/>
          </a:p>
        </p:txBody>
      </p:sp>
      <p:sp>
        <p:nvSpPr>
          <p:cNvPr id="3" name="Inhaltsplatzhalter 2"/>
          <p:cNvSpPr>
            <a:spLocks noGrp="1"/>
          </p:cNvSpPr>
          <p:nvPr>
            <p:ph idx="1"/>
          </p:nvPr>
        </p:nvSpPr>
        <p:spPr/>
        <p:txBody>
          <a:bodyPr/>
          <a:lstStyle/>
          <a:p>
            <a:r>
              <a:rPr lang="de-CH" dirty="0" smtClean="0"/>
              <a:t>Überalterung der Kernstädte, weil Junge ins Umland ziehen</a:t>
            </a:r>
            <a:endParaRPr lang="de-DE" dirty="0" smtClean="0"/>
          </a:p>
          <a:p>
            <a:r>
              <a:rPr lang="de-CH" dirty="0" smtClean="0"/>
              <a:t>Jedoch Umkehr im Gang: junge ziehen wieder eher in Innenstadt, Kreis 1, 4 und 5 von Jungen klar dominiert</a:t>
            </a:r>
            <a:endParaRPr lang="de-DE" dirty="0" smtClean="0"/>
          </a:p>
          <a:p>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Haushaltsformen</a:t>
            </a:r>
            <a:endParaRPr lang="de-DE" dirty="0"/>
          </a:p>
        </p:txBody>
      </p:sp>
      <p:sp>
        <p:nvSpPr>
          <p:cNvPr id="3" name="Inhaltsplatzhalter 2"/>
          <p:cNvSpPr>
            <a:spLocks noGrp="1"/>
          </p:cNvSpPr>
          <p:nvPr>
            <p:ph idx="1"/>
          </p:nvPr>
        </p:nvSpPr>
        <p:spPr/>
        <p:txBody>
          <a:bodyPr/>
          <a:lstStyle/>
          <a:p>
            <a:r>
              <a:rPr lang="de-CH" dirty="0" smtClean="0"/>
              <a:t>Pluralisierung und Individualisierung der Wohn- und Haushaltsformen</a:t>
            </a:r>
            <a:endParaRPr lang="de-DE" dirty="0" smtClean="0"/>
          </a:p>
          <a:p>
            <a:r>
              <a:rPr lang="de-CH" dirty="0" smtClean="0"/>
              <a:t>Einpersonenhaushalte eher Kernstadt, Familie noch immer dominant im Agglomerationsgürtel</a:t>
            </a:r>
            <a:endParaRPr lang="de-DE" dirty="0" smtClean="0"/>
          </a:p>
          <a:p>
            <a:r>
              <a:rPr lang="de-CH" dirty="0" smtClean="0"/>
              <a:t>Wohngemeinschaft klares Innenstadt Phänomen</a:t>
            </a:r>
            <a:endParaRPr lang="de-DE" dirty="0" smtClean="0"/>
          </a:p>
          <a:p>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Sozialräumlicher Wandel in der Agglomeration Zürich</a:t>
            </a:r>
            <a:endParaRPr lang="de-DE" dirty="0"/>
          </a:p>
        </p:txBody>
      </p:sp>
      <p:sp>
        <p:nvSpPr>
          <p:cNvPr id="3" name="Inhaltsplatzhalter 2"/>
          <p:cNvSpPr>
            <a:spLocks noGrp="1"/>
          </p:cNvSpPr>
          <p:nvPr>
            <p:ph idx="1"/>
          </p:nvPr>
        </p:nvSpPr>
        <p:spPr/>
        <p:txBody>
          <a:bodyPr/>
          <a:lstStyle/>
          <a:p>
            <a:pPr>
              <a:buNone/>
            </a:pPr>
            <a:endParaRPr lang="de-DE" dirty="0" smtClean="0"/>
          </a:p>
          <a:p>
            <a:endParaRPr lang="de-DE" dirty="0"/>
          </a:p>
        </p:txBody>
      </p:sp>
      <p:pic>
        <p:nvPicPr>
          <p:cNvPr id="4" name="Bild 3"/>
          <p:cNvPicPr>
            <a:picLocks noChangeAspect="1"/>
          </p:cNvPicPr>
          <p:nvPr/>
        </p:nvPicPr>
        <p:blipFill>
          <a:blip r:embed="rId2"/>
          <a:stretch>
            <a:fillRect/>
          </a:stretch>
        </p:blipFill>
        <p:spPr>
          <a:xfrm>
            <a:off x="1066800" y="1600200"/>
            <a:ext cx="6934200" cy="4403281"/>
          </a:xfrm>
          <a:prstGeom prst="rect">
            <a:avLst/>
          </a:prstGeom>
        </p:spPr>
      </p:pic>
      <p:pic>
        <p:nvPicPr>
          <p:cNvPr id="6" name="Bild 5"/>
          <p:cNvPicPr>
            <a:picLocks noChangeAspect="1"/>
          </p:cNvPicPr>
          <p:nvPr/>
        </p:nvPicPr>
        <p:blipFill>
          <a:blip r:embed="rId3"/>
          <a:stretch>
            <a:fillRect/>
          </a:stretch>
        </p:blipFill>
        <p:spPr>
          <a:xfrm>
            <a:off x="457200" y="5904477"/>
            <a:ext cx="1905000" cy="64872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Segregation &amp; Strukturierungsdimensionen</a:t>
            </a:r>
            <a:endParaRPr lang="de-DE" dirty="0"/>
          </a:p>
        </p:txBody>
      </p:sp>
      <p:sp>
        <p:nvSpPr>
          <p:cNvPr id="3" name="Inhaltsplatzhalter 2"/>
          <p:cNvSpPr>
            <a:spLocks noGrp="1"/>
          </p:cNvSpPr>
          <p:nvPr>
            <p:ph idx="1"/>
          </p:nvPr>
        </p:nvSpPr>
        <p:spPr/>
        <p:txBody>
          <a:bodyPr>
            <a:normAutofit lnSpcReduction="10000"/>
          </a:bodyPr>
          <a:lstStyle/>
          <a:p>
            <a:r>
              <a:rPr lang="de-CH" dirty="0" smtClean="0"/>
              <a:t>Segregation nach 2 Strukturierungsdimensionen:</a:t>
            </a:r>
            <a:endParaRPr lang="de-DE" dirty="0" smtClean="0"/>
          </a:p>
          <a:p>
            <a:pPr lvl="1"/>
            <a:r>
              <a:rPr lang="de-CH" dirty="0" smtClean="0"/>
              <a:t>Soziokulturelle</a:t>
            </a:r>
            <a:endParaRPr lang="de-DE" dirty="0" smtClean="0"/>
          </a:p>
          <a:p>
            <a:pPr lvl="1"/>
            <a:r>
              <a:rPr lang="de-CH" dirty="0" smtClean="0"/>
              <a:t>Sozioökonomische </a:t>
            </a:r>
            <a:endParaRPr lang="de-DE" dirty="0" smtClean="0"/>
          </a:p>
          <a:p>
            <a:r>
              <a:rPr lang="de-CH" dirty="0" smtClean="0"/>
              <a:t>Kernstadt hoher Individualisierungsgrad, Randgebiete bürgerlich-traditionelle Lebensformen</a:t>
            </a:r>
            <a:endParaRPr lang="de-DE" dirty="0" smtClean="0"/>
          </a:p>
          <a:p>
            <a:r>
              <a:rPr lang="de-CH" dirty="0" smtClean="0"/>
              <a:t>Status zeigt sektorales Muster</a:t>
            </a:r>
            <a:endParaRPr lang="de-DE" dirty="0" smtClean="0"/>
          </a:p>
          <a:p>
            <a:r>
              <a:rPr lang="de-CH" dirty="0" smtClean="0"/>
              <a:t>Aufwertung der Kernstadt: </a:t>
            </a:r>
            <a:r>
              <a:rPr lang="de-CH" dirty="0" err="1" smtClean="0"/>
              <a:t>Reurbanisierung</a:t>
            </a:r>
            <a:endParaRPr lang="de-DE" dirty="0" smtClean="0"/>
          </a:p>
          <a:p>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normAutofit/>
          </a:bodyPr>
          <a:lstStyle/>
          <a:p>
            <a:r>
              <a:rPr lang="de-CH" sz="3111" dirty="0" smtClean="0"/>
              <a:t>Einfluss der Umzüge auf die sozialräumlichen Prozesse im urbanen Raum Zürichs</a:t>
            </a:r>
            <a:endParaRPr lang="de-DE" dirty="0"/>
          </a:p>
        </p:txBody>
      </p:sp>
      <p:sp>
        <p:nvSpPr>
          <p:cNvPr id="3" name="Inhaltsplatzhalter 2"/>
          <p:cNvSpPr>
            <a:spLocks noGrp="1"/>
          </p:cNvSpPr>
          <p:nvPr>
            <p:ph idx="1"/>
          </p:nvPr>
        </p:nvSpPr>
        <p:spPr/>
        <p:txBody>
          <a:bodyPr>
            <a:normAutofit fontScale="92500"/>
          </a:bodyPr>
          <a:lstStyle/>
          <a:p>
            <a:r>
              <a:rPr lang="de-CH" sz="2703" dirty="0" smtClean="0"/>
              <a:t>Zusammenhang von sozialräumlichen Prozessen, Bebauungsstruktur und Umzügen</a:t>
            </a:r>
            <a:endParaRPr lang="de-DE" sz="2703" dirty="0" smtClean="0"/>
          </a:p>
          <a:p>
            <a:r>
              <a:rPr lang="de-CH" sz="2703" dirty="0" smtClean="0"/>
              <a:t>Renaissance der Kernstadt</a:t>
            </a:r>
            <a:endParaRPr lang="de-DE" sz="2703" dirty="0" smtClean="0"/>
          </a:p>
          <a:p>
            <a:pPr lvl="1"/>
            <a:r>
              <a:rPr lang="de-CH" sz="2703" dirty="0" err="1" smtClean="0"/>
              <a:t>Gentrifizierung</a:t>
            </a:r>
            <a:endParaRPr lang="de-DE" sz="2703" dirty="0" smtClean="0"/>
          </a:p>
          <a:p>
            <a:pPr lvl="1"/>
            <a:r>
              <a:rPr lang="de-CH" sz="2703" dirty="0" smtClean="0"/>
              <a:t>Marginalisierung</a:t>
            </a:r>
            <a:endParaRPr lang="de-DE" sz="2703" dirty="0" smtClean="0"/>
          </a:p>
          <a:p>
            <a:r>
              <a:rPr lang="de-CH" sz="2703" dirty="0" smtClean="0"/>
              <a:t>Zusammenhang besteht zwischen Aufwertung/ Abwertung innerhalb Kernstadt mit den Zu- und Wegzügen in und aus der Stadt</a:t>
            </a:r>
            <a:endParaRPr lang="de-DE" sz="2703" dirty="0" smtClean="0"/>
          </a:p>
          <a:p>
            <a:r>
              <a:rPr lang="de-CH" sz="2703" dirty="0" smtClean="0"/>
              <a:t>Polarisierung zwischen aufgewerteter Innenstadt und </a:t>
            </a:r>
            <a:r>
              <a:rPr lang="de-CH" sz="2703" dirty="0" err="1" smtClean="0"/>
              <a:t>marginalisierter</a:t>
            </a:r>
            <a:r>
              <a:rPr lang="de-CH" sz="2703" dirty="0" smtClean="0"/>
              <a:t> Randquartiere wird sich weiter verstärken</a:t>
            </a:r>
            <a:endParaRPr lang="de-DE" sz="2703" dirty="0" smtClean="0"/>
          </a:p>
          <a:p>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Seminar Stadtsoziologie: Segregation</a:t>
            </a:r>
            <a:endParaRPr lang="de-DE" dirty="0"/>
          </a:p>
        </p:txBody>
      </p:sp>
      <p:sp>
        <p:nvSpPr>
          <p:cNvPr id="3" name="Untertitel 2"/>
          <p:cNvSpPr>
            <a:spLocks noGrp="1"/>
          </p:cNvSpPr>
          <p:nvPr>
            <p:ph type="subTitle" idx="1"/>
          </p:nvPr>
        </p:nvSpPr>
        <p:spPr/>
        <p:txBody>
          <a:bodyPr/>
          <a:lstStyle/>
          <a:p>
            <a:r>
              <a:rPr lang="de-DE" dirty="0" smtClean="0"/>
              <a:t>Robine Schürmann, Nicole </a:t>
            </a:r>
            <a:r>
              <a:rPr lang="de-DE" dirty="0" err="1" smtClean="0"/>
              <a:t>Giger</a:t>
            </a:r>
            <a:r>
              <a:rPr lang="de-DE" dirty="0" smtClean="0"/>
              <a:t>, </a:t>
            </a:r>
            <a:r>
              <a:rPr lang="de-DE" b="1" dirty="0" smtClean="0"/>
              <a:t>Mia </a:t>
            </a:r>
            <a:r>
              <a:rPr lang="de-DE" b="1" dirty="0" err="1" smtClean="0"/>
              <a:t>Koller-Heidenrijk</a:t>
            </a:r>
            <a:r>
              <a:rPr lang="de-DE" dirty="0" smtClean="0"/>
              <a:t>, Clara Huber und Luca Schmid</a:t>
            </a:r>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pic>
        <p:nvPicPr>
          <p:cNvPr id="6" name="Bild 5"/>
          <p:cNvPicPr>
            <a:picLocks noChangeAspect="1"/>
          </p:cNvPicPr>
          <p:nvPr/>
        </p:nvPicPr>
        <p:blipFill>
          <a:blip r:embed="rId3"/>
          <a:stretch>
            <a:fillRect/>
          </a:stretch>
        </p:blipFill>
        <p:spPr>
          <a:xfrm>
            <a:off x="457200" y="914400"/>
            <a:ext cx="1246862" cy="990600"/>
          </a:xfrm>
          <a:prstGeom prst="rect">
            <a:avLst/>
          </a:prstGeom>
        </p:spPr>
      </p:pic>
      <p:pic>
        <p:nvPicPr>
          <p:cNvPr id="7" name="Bild 6"/>
          <p:cNvPicPr>
            <a:picLocks noChangeAspect="1"/>
          </p:cNvPicPr>
          <p:nvPr/>
        </p:nvPicPr>
        <p:blipFill>
          <a:blip r:embed="rId4"/>
          <a:stretch>
            <a:fillRect/>
          </a:stretch>
        </p:blipFill>
        <p:spPr>
          <a:xfrm>
            <a:off x="1676400" y="914401"/>
            <a:ext cx="1295400" cy="977438"/>
          </a:xfrm>
          <a:prstGeom prst="rect">
            <a:avLst/>
          </a:prstGeom>
        </p:spPr>
      </p:pic>
      <p:pic>
        <p:nvPicPr>
          <p:cNvPr id="8" name="Bild 7"/>
          <p:cNvPicPr>
            <a:picLocks noChangeAspect="1"/>
          </p:cNvPicPr>
          <p:nvPr/>
        </p:nvPicPr>
        <p:blipFill>
          <a:blip r:embed="rId5"/>
          <a:stretch>
            <a:fillRect/>
          </a:stretch>
        </p:blipFill>
        <p:spPr>
          <a:xfrm>
            <a:off x="2971800" y="914400"/>
            <a:ext cx="1295400" cy="975868"/>
          </a:xfrm>
          <a:prstGeom prst="rect">
            <a:avLst/>
          </a:prstGeom>
        </p:spPr>
      </p:pic>
      <p:pic>
        <p:nvPicPr>
          <p:cNvPr id="9" name="Bild 8"/>
          <p:cNvPicPr>
            <a:picLocks noChangeAspect="1"/>
          </p:cNvPicPr>
          <p:nvPr/>
        </p:nvPicPr>
        <p:blipFill>
          <a:blip r:embed="rId6"/>
          <a:stretch>
            <a:fillRect/>
          </a:stretch>
        </p:blipFill>
        <p:spPr>
          <a:xfrm>
            <a:off x="4267200" y="914400"/>
            <a:ext cx="1295400" cy="971550"/>
          </a:xfrm>
          <a:prstGeom prst="rect">
            <a:avLst/>
          </a:prstGeom>
        </p:spPr>
      </p:pic>
      <p:pic>
        <p:nvPicPr>
          <p:cNvPr id="10" name="Bild 9"/>
          <p:cNvPicPr>
            <a:picLocks noChangeAspect="1"/>
          </p:cNvPicPr>
          <p:nvPr/>
        </p:nvPicPr>
        <p:blipFill>
          <a:blip r:embed="rId7"/>
          <a:stretch>
            <a:fillRect/>
          </a:stretch>
        </p:blipFill>
        <p:spPr>
          <a:xfrm>
            <a:off x="5562600" y="914401"/>
            <a:ext cx="1752600" cy="984932"/>
          </a:xfrm>
          <a:prstGeom prst="rect">
            <a:avLst/>
          </a:prstGeom>
        </p:spPr>
      </p:pic>
      <p:pic>
        <p:nvPicPr>
          <p:cNvPr id="11" name="Bild 10"/>
          <p:cNvPicPr>
            <a:picLocks noChangeAspect="1"/>
          </p:cNvPicPr>
          <p:nvPr/>
        </p:nvPicPr>
        <p:blipFill>
          <a:blip r:embed="rId8"/>
          <a:stretch>
            <a:fillRect/>
          </a:stretch>
        </p:blipFill>
        <p:spPr>
          <a:xfrm>
            <a:off x="7239000" y="914400"/>
            <a:ext cx="1479785" cy="9906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CH" dirty="0" smtClean="0"/>
              <a:t>Der Vergleich Segregation in Zürich und Genf</a:t>
            </a:r>
            <a:endParaRPr lang="de-CH" dirty="0"/>
          </a:p>
        </p:txBody>
      </p:sp>
      <p:sp>
        <p:nvSpPr>
          <p:cNvPr id="5" name="Inhaltsplatzhalter 4"/>
          <p:cNvSpPr>
            <a:spLocks noGrp="1"/>
          </p:cNvSpPr>
          <p:nvPr>
            <p:ph idx="1"/>
          </p:nvPr>
        </p:nvSpPr>
        <p:spPr/>
        <p:txBody>
          <a:bodyPr/>
          <a:lstStyle/>
          <a:p>
            <a:r>
              <a:rPr lang="de-CH" dirty="0" smtClean="0"/>
              <a:t>In der Schweiz leben ca. 20% Ausländer.</a:t>
            </a:r>
          </a:p>
          <a:p>
            <a:r>
              <a:rPr lang="de-CH" dirty="0" smtClean="0"/>
              <a:t>Das ist einer der höchsten Anteile in der OECD.</a:t>
            </a:r>
          </a:p>
          <a:p>
            <a:r>
              <a:rPr lang="de-CH" dirty="0" smtClean="0"/>
              <a:t>In Kanton Genf waren 2008 38.4% Ausländer</a:t>
            </a:r>
          </a:p>
          <a:p>
            <a:r>
              <a:rPr lang="de-CH" dirty="0" smtClean="0"/>
              <a:t>In Uri nur 9,8%</a:t>
            </a:r>
            <a:endParaRPr lang="de-CH" dirty="0"/>
          </a:p>
        </p:txBody>
      </p:sp>
      <p:pic>
        <p:nvPicPr>
          <p:cNvPr id="7" name="Bild 6"/>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CH" dirty="0" smtClean="0"/>
              <a:t>Die Situation in der Schweiz</a:t>
            </a:r>
            <a:endParaRPr lang="de-CH" dirty="0"/>
          </a:p>
        </p:txBody>
      </p:sp>
      <p:sp>
        <p:nvSpPr>
          <p:cNvPr id="3" name="Inhaltsplatzhalter 2"/>
          <p:cNvSpPr>
            <a:spLocks noGrp="1"/>
          </p:cNvSpPr>
          <p:nvPr>
            <p:ph idx="1"/>
          </p:nvPr>
        </p:nvSpPr>
        <p:spPr/>
        <p:txBody>
          <a:bodyPr/>
          <a:lstStyle/>
          <a:p>
            <a:r>
              <a:rPr lang="de-CH" dirty="0" smtClean="0"/>
              <a:t>Seit 1950 hat es zwei Einwanderungswellen gegeben. </a:t>
            </a:r>
          </a:p>
          <a:p>
            <a:r>
              <a:rPr lang="de-CH" dirty="0" smtClean="0"/>
              <a:t>Die erste zwischen 1958 und 1967</a:t>
            </a:r>
          </a:p>
          <a:p>
            <a:r>
              <a:rPr lang="de-CH" dirty="0" smtClean="0"/>
              <a:t>Die zweite in den 80-er Jahre</a:t>
            </a:r>
          </a:p>
          <a:p>
            <a:r>
              <a:rPr lang="de-CH" dirty="0" err="1" smtClean="0"/>
              <a:t>Migranten</a:t>
            </a:r>
            <a:r>
              <a:rPr lang="de-CH" dirty="0" smtClean="0"/>
              <a:t> aus westliche und Nordeuropäische</a:t>
            </a:r>
          </a:p>
          <a:p>
            <a:r>
              <a:rPr lang="de-CH" dirty="0" smtClean="0"/>
              <a:t>Länder weisen eine höhere Bildungsstand auf als </a:t>
            </a:r>
            <a:r>
              <a:rPr lang="de-CH" dirty="0" err="1" smtClean="0"/>
              <a:t>Migranten</a:t>
            </a:r>
            <a:r>
              <a:rPr lang="de-CH" dirty="0" smtClean="0"/>
              <a:t> aus Südeuropa, </a:t>
            </a:r>
            <a:r>
              <a:rPr lang="de-CH" dirty="0" err="1" smtClean="0"/>
              <a:t>ex-Jugoslawien</a:t>
            </a:r>
            <a:r>
              <a:rPr lang="de-CH" dirty="0" smtClean="0"/>
              <a:t> oder der Türkei.</a:t>
            </a:r>
          </a:p>
          <a:p>
            <a:endParaRPr lang="de-CH"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CH" dirty="0" smtClean="0"/>
              <a:t>Einfluss der ausländischen Bevölkerung</a:t>
            </a:r>
            <a:endParaRPr lang="de-CH" dirty="0"/>
          </a:p>
        </p:txBody>
      </p:sp>
      <p:sp>
        <p:nvSpPr>
          <p:cNvPr id="3" name="Inhaltsplatzhalter 2"/>
          <p:cNvSpPr>
            <a:spLocks noGrp="1"/>
          </p:cNvSpPr>
          <p:nvPr>
            <p:ph idx="1"/>
          </p:nvPr>
        </p:nvSpPr>
        <p:spPr/>
        <p:txBody>
          <a:bodyPr>
            <a:normAutofit fontScale="92500" lnSpcReduction="10000"/>
          </a:bodyPr>
          <a:lstStyle/>
          <a:p>
            <a:r>
              <a:rPr lang="de-CH" dirty="0" smtClean="0"/>
              <a:t>Die Immigration wird beeinflusst durch die fremdenpolizeiliche Vorschriften, wie Zulassungsbewilligung, Kantonale Immigrationsquote und Asylpolitische Massnahmen </a:t>
            </a:r>
          </a:p>
          <a:p>
            <a:r>
              <a:rPr lang="de-CH" dirty="0" smtClean="0"/>
              <a:t>Unterprivilegierte Gastarbeiter, wie Italiener, Türken, Spanier und Griechen usw. wohnen in Wohnungen mit schlechterem Ausbaustandard als Schweizer oder privilegierte Ausländer aus West und Nordeuropäische Herkunftsländer.</a:t>
            </a:r>
          </a:p>
          <a:p>
            <a:endParaRPr lang="de-CH" dirty="0"/>
          </a:p>
        </p:txBody>
      </p:sp>
      <p:pic>
        <p:nvPicPr>
          <p:cNvPr id="6" name="Bild 5"/>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und Ablauf des Referats</a:t>
            </a:r>
            <a:endParaRPr lang="de-DE" dirty="0"/>
          </a:p>
        </p:txBody>
      </p:sp>
      <p:sp>
        <p:nvSpPr>
          <p:cNvPr id="3" name="Inhaltsplatzhalter 2"/>
          <p:cNvSpPr>
            <a:spLocks noGrp="1"/>
          </p:cNvSpPr>
          <p:nvPr>
            <p:ph idx="1"/>
          </p:nvPr>
        </p:nvSpPr>
        <p:spPr/>
        <p:txBody>
          <a:bodyPr>
            <a:normAutofit fontScale="85000" lnSpcReduction="20000"/>
          </a:bodyPr>
          <a:lstStyle/>
          <a:p>
            <a:r>
              <a:rPr lang="de-DE" dirty="0" smtClean="0"/>
              <a:t>Grundlagen und Einführung in das Thema</a:t>
            </a:r>
          </a:p>
          <a:p>
            <a:pPr lvl="1"/>
            <a:r>
              <a:rPr lang="de-DE" dirty="0" smtClean="0"/>
              <a:t>Funktionale und Soziale Segregation</a:t>
            </a:r>
          </a:p>
          <a:p>
            <a:r>
              <a:rPr lang="de-DE" dirty="0" smtClean="0"/>
              <a:t>Segregation in der Agglomeration Zürich</a:t>
            </a:r>
          </a:p>
          <a:p>
            <a:pPr lvl="1"/>
            <a:r>
              <a:rPr lang="de-DE" dirty="0" smtClean="0"/>
              <a:t>Prozesse der Sub- und </a:t>
            </a:r>
            <a:r>
              <a:rPr lang="de-DE" dirty="0" err="1" smtClean="0"/>
              <a:t>Reurbanisierung</a:t>
            </a:r>
            <a:endParaRPr lang="de-DE" dirty="0" smtClean="0"/>
          </a:p>
          <a:p>
            <a:pPr lvl="1"/>
            <a:r>
              <a:rPr lang="de-DE" dirty="0" smtClean="0"/>
              <a:t>Sozialräumlicher Wandel</a:t>
            </a:r>
          </a:p>
          <a:p>
            <a:r>
              <a:rPr lang="de-DE" dirty="0" smtClean="0"/>
              <a:t>Segregationsunterschiede zwischen Genf und Zürich</a:t>
            </a:r>
          </a:p>
          <a:p>
            <a:pPr lvl="1"/>
            <a:r>
              <a:rPr lang="de-DE" dirty="0" smtClean="0"/>
              <a:t>Ausländeranteil in den verschiedenen Quartieren Genf-Zürich</a:t>
            </a:r>
          </a:p>
          <a:p>
            <a:pPr lvl="1"/>
            <a:r>
              <a:rPr lang="de-DE" dirty="0" smtClean="0"/>
              <a:t>Bildungsstand der Genfer und Zürcher</a:t>
            </a:r>
          </a:p>
          <a:p>
            <a:pPr lvl="1"/>
            <a:r>
              <a:rPr lang="de-DE" dirty="0" smtClean="0"/>
              <a:t>Die Auswirkungen der Segregation in Genf und Zürich</a:t>
            </a:r>
          </a:p>
          <a:p>
            <a:r>
              <a:rPr lang="de-DE" dirty="0" smtClean="0"/>
              <a:t>Fragen und Diskussion</a:t>
            </a:r>
          </a:p>
          <a:p>
            <a:pPr lvl="1"/>
            <a:endParaRPr lang="de-DE" dirty="0" smtClean="0"/>
          </a:p>
          <a:p>
            <a:pPr lvl="1"/>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Die Vergleichbarkeit der Städte</a:t>
            </a:r>
            <a:endParaRPr lang="de-CH" dirty="0"/>
          </a:p>
        </p:txBody>
      </p:sp>
      <p:sp>
        <p:nvSpPr>
          <p:cNvPr id="3" name="Inhaltsplatzhalter 2"/>
          <p:cNvSpPr>
            <a:spLocks noGrp="1"/>
          </p:cNvSpPr>
          <p:nvPr>
            <p:ph idx="1"/>
          </p:nvPr>
        </p:nvSpPr>
        <p:spPr/>
        <p:txBody>
          <a:bodyPr>
            <a:normAutofit/>
          </a:bodyPr>
          <a:lstStyle/>
          <a:p>
            <a:r>
              <a:rPr lang="de-CH" sz="3000" dirty="0" smtClean="0"/>
              <a:t>Genf und Zürich haben die ähnliche Lage, beide Städte liegen am Ende eines Sees und weisen einen Spitzenplatz punkto Lebensqualität und der relative grosse Mietwohnungsbestand auf. Zudem sind grosse Datenbanken für diese Städten vorhanden, auch verfügen sie über ein Geografisches Informationssystem GIS mit ausführlichen Daten.</a:t>
            </a:r>
            <a:endParaRPr lang="de-CH" sz="3000"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Die Informationsgrundlagen</a:t>
            </a:r>
            <a:endParaRPr lang="de-CH" dirty="0"/>
          </a:p>
        </p:txBody>
      </p:sp>
      <p:sp>
        <p:nvSpPr>
          <p:cNvPr id="3" name="Inhaltsplatzhalter 2"/>
          <p:cNvSpPr>
            <a:spLocks noGrp="1"/>
          </p:cNvSpPr>
          <p:nvPr>
            <p:ph idx="1"/>
          </p:nvPr>
        </p:nvSpPr>
        <p:spPr/>
        <p:txBody>
          <a:bodyPr/>
          <a:lstStyle/>
          <a:p>
            <a:r>
              <a:rPr lang="de-CH" dirty="0" smtClean="0"/>
              <a:t>Zudem sind grosse Datenbanken für diese Städten vorhanden, auch verfügen sie über ein Geografisches Informationssystem GIS mit ausführlichen Daten.</a:t>
            </a:r>
          </a:p>
          <a:p>
            <a:r>
              <a:rPr lang="de-CH" dirty="0" smtClean="0"/>
              <a:t>Die Forscher bedienen sich eine hedonistische Herangehensweise</a:t>
            </a:r>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Empirischer Aufbau der Texte</a:t>
            </a:r>
            <a:endParaRPr lang="de-CH" dirty="0"/>
          </a:p>
        </p:txBody>
      </p:sp>
      <p:sp>
        <p:nvSpPr>
          <p:cNvPr id="3" name="Inhaltsplatzhalter 2"/>
          <p:cNvSpPr>
            <a:spLocks noGrp="1"/>
          </p:cNvSpPr>
          <p:nvPr>
            <p:ph idx="1"/>
          </p:nvPr>
        </p:nvSpPr>
        <p:spPr/>
        <p:txBody>
          <a:bodyPr>
            <a:normAutofit fontScale="85000" lnSpcReduction="10000"/>
          </a:bodyPr>
          <a:lstStyle/>
          <a:p>
            <a:r>
              <a:rPr lang="de-CH" dirty="0" smtClean="0"/>
              <a:t>Die Studien beruhten auf Daten der Volkszählung von 2000 des Amtes für Statistik.</a:t>
            </a:r>
          </a:p>
          <a:p>
            <a:r>
              <a:rPr lang="de-CH" dirty="0" smtClean="0"/>
              <a:t>Diese bietet Daten über Personen, Haushalte als auch über die Gebäuden und Wohnungen worin sie leben.</a:t>
            </a:r>
          </a:p>
          <a:p>
            <a:r>
              <a:rPr lang="de-CH" dirty="0" smtClean="0"/>
              <a:t>Was die Personen anbelangt braucht es insbesondere Informationen über Geschlecht, Anzahl Kinder, Bildungsniveau und was für einen Job sie haben </a:t>
            </a:r>
          </a:p>
          <a:p>
            <a:r>
              <a:rPr lang="de-CH" dirty="0" smtClean="0"/>
              <a:t>Ausgeschlossen haben die Forscher Personen welche für internationale Unternehmen arbeiten, Staatenlose und solche wovon das Bildungsniveau unbekannt ist.</a:t>
            </a:r>
          </a:p>
          <a:p>
            <a:endParaRPr lang="de-CH" dirty="0" smtClean="0"/>
          </a:p>
          <a:p>
            <a:endParaRPr lang="de-CH"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CH" dirty="0" smtClean="0"/>
              <a:t>Ausländische Bevölkerung in Zürich und Genf</a:t>
            </a:r>
            <a:endParaRPr lang="de-CH" dirty="0"/>
          </a:p>
        </p:txBody>
      </p:sp>
      <p:pic>
        <p:nvPicPr>
          <p:cNvPr id="4" name="Bild 3"/>
          <p:cNvPicPr>
            <a:picLocks noChangeAspect="1"/>
          </p:cNvPicPr>
          <p:nvPr/>
        </p:nvPicPr>
        <p:blipFill>
          <a:blip r:embed="rId2"/>
          <a:stretch>
            <a:fillRect/>
          </a:stretch>
        </p:blipFill>
        <p:spPr>
          <a:xfrm>
            <a:off x="3429000" y="1600200"/>
            <a:ext cx="5257800" cy="4606391"/>
          </a:xfrm>
          <a:prstGeom prst="rect">
            <a:avLst/>
          </a:prstGeom>
        </p:spPr>
      </p:pic>
      <p:pic>
        <p:nvPicPr>
          <p:cNvPr id="6" name="Bild 5"/>
          <p:cNvPicPr>
            <a:picLocks noChangeAspect="1"/>
          </p:cNvPicPr>
          <p:nvPr/>
        </p:nvPicPr>
        <p:blipFill>
          <a:blip r:embed="rId3"/>
          <a:stretch>
            <a:fillRect/>
          </a:stretch>
        </p:blipFill>
        <p:spPr>
          <a:xfrm>
            <a:off x="457200" y="5904477"/>
            <a:ext cx="1905000" cy="648723"/>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Bildungsstand im Vergleich</a:t>
            </a:r>
            <a:endParaRPr lang="de-CH" dirty="0"/>
          </a:p>
        </p:txBody>
      </p:sp>
      <p:pic>
        <p:nvPicPr>
          <p:cNvPr id="4" name="Bild 3"/>
          <p:cNvPicPr>
            <a:picLocks noChangeAspect="1"/>
          </p:cNvPicPr>
          <p:nvPr/>
        </p:nvPicPr>
        <p:blipFill>
          <a:blip r:embed="rId2"/>
          <a:stretch>
            <a:fillRect/>
          </a:stretch>
        </p:blipFill>
        <p:spPr>
          <a:xfrm>
            <a:off x="3295650" y="1610232"/>
            <a:ext cx="5391150" cy="4409568"/>
          </a:xfrm>
          <a:prstGeom prst="rect">
            <a:avLst/>
          </a:prstGeom>
        </p:spPr>
      </p:pic>
      <p:pic>
        <p:nvPicPr>
          <p:cNvPr id="6" name="Bild 5"/>
          <p:cNvPicPr>
            <a:picLocks noChangeAspect="1"/>
          </p:cNvPicPr>
          <p:nvPr/>
        </p:nvPicPr>
        <p:blipFill>
          <a:blip r:embed="rId3"/>
          <a:stretch>
            <a:fillRect/>
          </a:stretch>
        </p:blipFill>
        <p:spPr>
          <a:xfrm>
            <a:off x="457200" y="5904477"/>
            <a:ext cx="1905000" cy="64872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CH" sz="3800" dirty="0" smtClean="0"/>
              <a:t>Der Bildungsgrad und die Auswirkungen auf die Segregation in Städten</a:t>
            </a:r>
            <a:endParaRPr lang="de-CH" sz="3800" dirty="0"/>
          </a:p>
        </p:txBody>
      </p:sp>
      <p:sp>
        <p:nvSpPr>
          <p:cNvPr id="3" name="Inhaltsplatzhalter 2"/>
          <p:cNvSpPr>
            <a:spLocks noGrp="1"/>
          </p:cNvSpPr>
          <p:nvPr>
            <p:ph idx="1"/>
          </p:nvPr>
        </p:nvSpPr>
        <p:spPr/>
        <p:txBody>
          <a:bodyPr/>
          <a:lstStyle/>
          <a:p>
            <a:r>
              <a:rPr lang="de-CH" u="sng" dirty="0" smtClean="0"/>
              <a:t>Je höher der Anteil Ausländer, desto tiefer der Bildungsgrad.</a:t>
            </a:r>
            <a:r>
              <a:rPr lang="de-CH" dirty="0" smtClean="0"/>
              <a:t> Für Personen mit hoher Bildung und Ausländer beträgt die Korrelation auf </a:t>
            </a:r>
            <a:r>
              <a:rPr lang="de-CH" dirty="0" err="1" smtClean="0"/>
              <a:t>Distriktsniveau</a:t>
            </a:r>
            <a:r>
              <a:rPr lang="de-CH" dirty="0" smtClean="0"/>
              <a:t> -0,91 % für Zürich und -0,73 % für Genf. Auf Hektare gerechnet -0,4 für Zürich und 0,22 in Genf.</a:t>
            </a:r>
          </a:p>
          <a:p>
            <a:endParaRPr lang="de-CH"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CH" dirty="0" smtClean="0"/>
              <a:t>Das „</a:t>
            </a:r>
            <a:r>
              <a:rPr lang="de-CH" dirty="0" err="1" smtClean="0"/>
              <a:t>modifiable</a:t>
            </a:r>
            <a:r>
              <a:rPr lang="de-CH" dirty="0" smtClean="0"/>
              <a:t> </a:t>
            </a:r>
            <a:r>
              <a:rPr lang="de-CH" dirty="0" err="1" smtClean="0"/>
              <a:t>areal</a:t>
            </a:r>
            <a:r>
              <a:rPr lang="de-CH" dirty="0" smtClean="0"/>
              <a:t> </a:t>
            </a:r>
            <a:r>
              <a:rPr lang="de-CH" dirty="0" err="1" smtClean="0"/>
              <a:t>unit</a:t>
            </a:r>
            <a:r>
              <a:rPr lang="de-CH" dirty="0" smtClean="0"/>
              <a:t>“ Problem</a:t>
            </a:r>
            <a:br>
              <a:rPr lang="de-CH" dirty="0" smtClean="0"/>
            </a:br>
            <a:endParaRPr lang="de-CH" dirty="0"/>
          </a:p>
        </p:txBody>
      </p:sp>
      <p:sp>
        <p:nvSpPr>
          <p:cNvPr id="3" name="Inhaltsplatzhalter 2"/>
          <p:cNvSpPr>
            <a:spLocks noGrp="1"/>
          </p:cNvSpPr>
          <p:nvPr>
            <p:ph idx="1"/>
          </p:nvPr>
        </p:nvSpPr>
        <p:spPr/>
        <p:txBody>
          <a:bodyPr/>
          <a:lstStyle/>
          <a:p>
            <a:r>
              <a:rPr lang="de-CH" dirty="0" smtClean="0"/>
              <a:t>Dies bedeutet, dass die erhaltene Resultaten für ein bestimmtes geografisches Gebiet nicht auch für ein anderes Gebiet übernommen werden können</a:t>
            </a:r>
            <a:endParaRPr lang="de-CH"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CH" dirty="0" smtClean="0"/>
              <a:t>Auswirkungen der Nationalität auf die Segregation</a:t>
            </a:r>
            <a:endParaRPr lang="de-CH" dirty="0"/>
          </a:p>
        </p:txBody>
      </p:sp>
      <p:sp>
        <p:nvSpPr>
          <p:cNvPr id="3" name="Inhaltsplatzhalter 2"/>
          <p:cNvSpPr>
            <a:spLocks noGrp="1"/>
          </p:cNvSpPr>
          <p:nvPr>
            <p:ph idx="1"/>
          </p:nvPr>
        </p:nvSpPr>
        <p:spPr/>
        <p:txBody>
          <a:bodyPr/>
          <a:lstStyle/>
          <a:p>
            <a:r>
              <a:rPr lang="de-CH" dirty="0" smtClean="0"/>
              <a:t>Ausländer mit tiefer Bildung unterliegen höhere Segregation als die gesamte Bevölkerung und als CH mit tiefer Bildung.</a:t>
            </a:r>
          </a:p>
          <a:p>
            <a:endParaRPr lang="de-CH" dirty="0" smtClean="0"/>
          </a:p>
          <a:p>
            <a:r>
              <a:rPr lang="de-CH" dirty="0" smtClean="0"/>
              <a:t>Ausländer mit tiefer Bildung leben in Genf eher im Zentrum, in Zürich eher rundum das Zentrum</a:t>
            </a:r>
            <a:endParaRPr lang="de-CH"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Wohnsituationsunterschiede</a:t>
            </a:r>
            <a:endParaRPr lang="de-CH" dirty="0"/>
          </a:p>
        </p:txBody>
      </p:sp>
      <p:sp>
        <p:nvSpPr>
          <p:cNvPr id="3" name="Inhaltsplatzhalter 2"/>
          <p:cNvSpPr>
            <a:spLocks noGrp="1"/>
          </p:cNvSpPr>
          <p:nvPr>
            <p:ph idx="1"/>
          </p:nvPr>
        </p:nvSpPr>
        <p:spPr/>
        <p:txBody>
          <a:bodyPr>
            <a:normAutofit lnSpcReduction="10000"/>
          </a:bodyPr>
          <a:lstStyle/>
          <a:p>
            <a:r>
              <a:rPr lang="de-CH" dirty="0" smtClean="0"/>
              <a:t>Ob verschiedene Gruppen in Wohnungen mit unterschiedlichen Ausstattungen leben, wurde nach drei Kriterien unterschieden. Ausländer/Schweizer, hohe/tiefe Ausbildung und der Herkunft von Personen mit tiefer Bildung.</a:t>
            </a:r>
          </a:p>
          <a:p>
            <a:r>
              <a:rPr lang="de-CH" dirty="0" smtClean="0"/>
              <a:t>Das Resultat für Genf  ist: Schweizer leben in grössere Wohnungen, in Bezug auf Anzahl Zimmer und m</a:t>
            </a:r>
            <a:r>
              <a:rPr lang="de-CH" baseline="30000" dirty="0" smtClean="0"/>
              <a:t>2.</a:t>
            </a:r>
            <a:endParaRPr lang="de-CH" dirty="0" smtClean="0"/>
          </a:p>
          <a:p>
            <a:r>
              <a:rPr lang="de-CH" dirty="0" smtClean="0"/>
              <a:t>Für Zürich sind diese Zahlen ähnlich</a:t>
            </a:r>
            <a:endParaRPr lang="de-CH" baseline="30000" dirty="0" smtClean="0"/>
          </a:p>
          <a:p>
            <a:endParaRPr lang="de-CH"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Wohnkosten im Vergleich</a:t>
            </a:r>
            <a:endParaRPr lang="de-CH" dirty="0"/>
          </a:p>
        </p:txBody>
      </p:sp>
      <p:sp>
        <p:nvSpPr>
          <p:cNvPr id="3" name="Inhaltsplatzhalter 2"/>
          <p:cNvSpPr>
            <a:spLocks noGrp="1"/>
          </p:cNvSpPr>
          <p:nvPr>
            <p:ph idx="1"/>
          </p:nvPr>
        </p:nvSpPr>
        <p:spPr/>
        <p:txBody>
          <a:bodyPr>
            <a:noAutofit/>
          </a:bodyPr>
          <a:lstStyle/>
          <a:p>
            <a:r>
              <a:rPr lang="de-CH" sz="2650" dirty="0" smtClean="0"/>
              <a:t>Ausländer bezahlen im Schnitt, sowohl in Genf als auch in Zürich, mehr Mietzins als CH mit tiefere Bildung. </a:t>
            </a:r>
          </a:p>
          <a:p>
            <a:r>
              <a:rPr lang="de-CH" sz="2650" dirty="0" smtClean="0"/>
              <a:t>5.8% in Zürich, 6.5% in Genf</a:t>
            </a:r>
          </a:p>
          <a:p>
            <a:r>
              <a:rPr lang="de-CH" sz="2650" dirty="0" smtClean="0"/>
              <a:t>Wohnungspreisen in Genf bewegen sich zwischen 196 und 9‘500 Fr./mtl. Im Durchschnitt wird 1082 Fr. bezahlt</a:t>
            </a:r>
          </a:p>
          <a:p>
            <a:r>
              <a:rPr lang="de-CH" sz="2650" dirty="0" smtClean="0"/>
              <a:t>In Zürich sind dies zwischen 340 und 6‘820 resp. 1‘221 Fr. im Schnitt mit einer Standardabweichung von ca. 520 in beiden Städten</a:t>
            </a:r>
            <a:endParaRPr lang="de-CH" sz="2650" dirty="0"/>
          </a:p>
        </p:txBody>
      </p:sp>
      <p:pic>
        <p:nvPicPr>
          <p:cNvPr id="6" name="Bild 5"/>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CH" dirty="0" err="1" smtClean="0"/>
              <a:t>Defintion</a:t>
            </a:r>
            <a:r>
              <a:rPr lang="de-CH" dirty="0" smtClean="0"/>
              <a:t> der Segregation</a:t>
            </a:r>
            <a:endParaRPr lang="de-CH" dirty="0"/>
          </a:p>
        </p:txBody>
      </p:sp>
      <p:sp>
        <p:nvSpPr>
          <p:cNvPr id="5" name="Inhaltsplatzhalter 4"/>
          <p:cNvSpPr>
            <a:spLocks noGrp="1"/>
          </p:cNvSpPr>
          <p:nvPr>
            <p:ph idx="1"/>
          </p:nvPr>
        </p:nvSpPr>
        <p:spPr/>
        <p:txBody>
          <a:bodyPr>
            <a:normAutofit/>
          </a:bodyPr>
          <a:lstStyle/>
          <a:p>
            <a:r>
              <a:rPr lang="de-CH" i="1" dirty="0" smtClean="0">
                <a:sym typeface="Wingdings" pitchFamily="2" charset="2"/>
              </a:rPr>
              <a:t>funktionale Segregation</a:t>
            </a:r>
            <a:r>
              <a:rPr lang="de-CH" dirty="0" smtClean="0">
                <a:sym typeface="Wingdings" pitchFamily="2" charset="2"/>
              </a:rPr>
              <a:t>: verschiedene Funktionen konzentrieren sich an verschiedenen Orten in einer Stadt</a:t>
            </a:r>
          </a:p>
          <a:p>
            <a:endParaRPr lang="de-CH" dirty="0" smtClean="0">
              <a:sym typeface="Wingdings" pitchFamily="2" charset="2"/>
            </a:endParaRPr>
          </a:p>
          <a:p>
            <a:r>
              <a:rPr lang="de-CH" i="1" dirty="0" err="1">
                <a:sym typeface="Wingdings" pitchFamily="2" charset="2"/>
              </a:rPr>
              <a:t>r</a:t>
            </a:r>
            <a:r>
              <a:rPr lang="de-CH" i="1" dirty="0" err="1" smtClean="0">
                <a:sym typeface="Wingdings" pitchFamily="2" charset="2"/>
              </a:rPr>
              <a:t>esidentielle</a:t>
            </a:r>
            <a:r>
              <a:rPr lang="de-CH" i="1" dirty="0" smtClean="0">
                <a:sym typeface="Wingdings" pitchFamily="2" charset="2"/>
              </a:rPr>
              <a:t>/soziale Segregation</a:t>
            </a:r>
            <a:r>
              <a:rPr lang="de-CH" dirty="0" smtClean="0">
                <a:sym typeface="Wingdings" pitchFamily="2" charset="2"/>
              </a:rPr>
              <a:t>: verschiedene Schichten und Gruppen der Stadtbevölkerung sind nicht gleichmässig über die Wohngebiete einer Stadt verstreut</a:t>
            </a:r>
            <a:endParaRPr lang="de-CH" dirty="0"/>
          </a:p>
        </p:txBody>
      </p:sp>
      <p:pic>
        <p:nvPicPr>
          <p:cNvPr id="7" name="Bild 6"/>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Fragen von Euch?</a:t>
            </a:r>
            <a:endParaRPr lang="de-CH" dirty="0"/>
          </a:p>
        </p:txBody>
      </p:sp>
      <p:pic>
        <p:nvPicPr>
          <p:cNvPr id="6" name="Bild 5"/>
          <p:cNvPicPr>
            <a:picLocks noChangeAspect="1"/>
          </p:cNvPicPr>
          <p:nvPr/>
        </p:nvPicPr>
        <p:blipFill>
          <a:blip r:embed="rId2"/>
          <a:stretch>
            <a:fillRect/>
          </a:stretch>
        </p:blipFill>
        <p:spPr>
          <a:xfrm>
            <a:off x="457200" y="5904477"/>
            <a:ext cx="1905000" cy="648723"/>
          </a:xfrm>
          <a:prstGeom prst="rect">
            <a:avLst/>
          </a:prstGeom>
        </p:spPr>
      </p:pic>
      <p:pic>
        <p:nvPicPr>
          <p:cNvPr id="5" name="Bild 4"/>
          <p:cNvPicPr>
            <a:picLocks noChangeAspect="1"/>
          </p:cNvPicPr>
          <p:nvPr/>
        </p:nvPicPr>
        <p:blipFill>
          <a:blip r:embed="rId3"/>
          <a:stretch>
            <a:fillRect/>
          </a:stretch>
        </p:blipFill>
        <p:spPr>
          <a:xfrm>
            <a:off x="4038600" y="1600200"/>
            <a:ext cx="4419600" cy="44196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Seminar Stadtsoziologie: Segregation</a:t>
            </a:r>
            <a:endParaRPr lang="de-DE" dirty="0"/>
          </a:p>
        </p:txBody>
      </p:sp>
      <p:sp>
        <p:nvSpPr>
          <p:cNvPr id="3" name="Untertitel 2"/>
          <p:cNvSpPr>
            <a:spLocks noGrp="1"/>
          </p:cNvSpPr>
          <p:nvPr>
            <p:ph type="subTitle" idx="1"/>
          </p:nvPr>
        </p:nvSpPr>
        <p:spPr/>
        <p:txBody>
          <a:bodyPr/>
          <a:lstStyle/>
          <a:p>
            <a:r>
              <a:rPr lang="de-DE" dirty="0" smtClean="0"/>
              <a:t>Robine Schürmann, Nicole </a:t>
            </a:r>
            <a:r>
              <a:rPr lang="de-DE" dirty="0" err="1" smtClean="0"/>
              <a:t>Giger</a:t>
            </a:r>
            <a:r>
              <a:rPr lang="de-DE" dirty="0" smtClean="0"/>
              <a:t>, Mia </a:t>
            </a:r>
            <a:r>
              <a:rPr lang="de-DE" dirty="0" err="1" smtClean="0"/>
              <a:t>Koller-Heidenrijk</a:t>
            </a:r>
            <a:r>
              <a:rPr lang="de-DE" dirty="0" smtClean="0"/>
              <a:t>, </a:t>
            </a:r>
            <a:r>
              <a:rPr lang="de-DE" b="1" dirty="0" smtClean="0"/>
              <a:t>Clara Huber und Luca Schmid</a:t>
            </a:r>
            <a:endParaRPr lang="de-DE" b="1"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pic>
        <p:nvPicPr>
          <p:cNvPr id="6" name="Bild 5"/>
          <p:cNvPicPr>
            <a:picLocks noChangeAspect="1"/>
          </p:cNvPicPr>
          <p:nvPr/>
        </p:nvPicPr>
        <p:blipFill>
          <a:blip r:embed="rId3"/>
          <a:stretch>
            <a:fillRect/>
          </a:stretch>
        </p:blipFill>
        <p:spPr>
          <a:xfrm>
            <a:off x="457200" y="914400"/>
            <a:ext cx="1246862" cy="990600"/>
          </a:xfrm>
          <a:prstGeom prst="rect">
            <a:avLst/>
          </a:prstGeom>
        </p:spPr>
      </p:pic>
      <p:pic>
        <p:nvPicPr>
          <p:cNvPr id="7" name="Bild 6"/>
          <p:cNvPicPr>
            <a:picLocks noChangeAspect="1"/>
          </p:cNvPicPr>
          <p:nvPr/>
        </p:nvPicPr>
        <p:blipFill>
          <a:blip r:embed="rId4"/>
          <a:stretch>
            <a:fillRect/>
          </a:stretch>
        </p:blipFill>
        <p:spPr>
          <a:xfrm>
            <a:off x="1676400" y="914401"/>
            <a:ext cx="1295400" cy="977438"/>
          </a:xfrm>
          <a:prstGeom prst="rect">
            <a:avLst/>
          </a:prstGeom>
        </p:spPr>
      </p:pic>
      <p:pic>
        <p:nvPicPr>
          <p:cNvPr id="8" name="Bild 7"/>
          <p:cNvPicPr>
            <a:picLocks noChangeAspect="1"/>
          </p:cNvPicPr>
          <p:nvPr/>
        </p:nvPicPr>
        <p:blipFill>
          <a:blip r:embed="rId5"/>
          <a:stretch>
            <a:fillRect/>
          </a:stretch>
        </p:blipFill>
        <p:spPr>
          <a:xfrm>
            <a:off x="2971800" y="914400"/>
            <a:ext cx="1295400" cy="975868"/>
          </a:xfrm>
          <a:prstGeom prst="rect">
            <a:avLst/>
          </a:prstGeom>
        </p:spPr>
      </p:pic>
      <p:pic>
        <p:nvPicPr>
          <p:cNvPr id="9" name="Bild 8"/>
          <p:cNvPicPr>
            <a:picLocks noChangeAspect="1"/>
          </p:cNvPicPr>
          <p:nvPr/>
        </p:nvPicPr>
        <p:blipFill>
          <a:blip r:embed="rId6"/>
          <a:stretch>
            <a:fillRect/>
          </a:stretch>
        </p:blipFill>
        <p:spPr>
          <a:xfrm>
            <a:off x="4267200" y="914400"/>
            <a:ext cx="1295400" cy="971550"/>
          </a:xfrm>
          <a:prstGeom prst="rect">
            <a:avLst/>
          </a:prstGeom>
        </p:spPr>
      </p:pic>
      <p:pic>
        <p:nvPicPr>
          <p:cNvPr id="10" name="Bild 9"/>
          <p:cNvPicPr>
            <a:picLocks noChangeAspect="1"/>
          </p:cNvPicPr>
          <p:nvPr/>
        </p:nvPicPr>
        <p:blipFill>
          <a:blip r:embed="rId7"/>
          <a:stretch>
            <a:fillRect/>
          </a:stretch>
        </p:blipFill>
        <p:spPr>
          <a:xfrm>
            <a:off x="5562600" y="914401"/>
            <a:ext cx="1752600" cy="984932"/>
          </a:xfrm>
          <a:prstGeom prst="rect">
            <a:avLst/>
          </a:prstGeom>
        </p:spPr>
      </p:pic>
      <p:pic>
        <p:nvPicPr>
          <p:cNvPr id="11" name="Bild 10"/>
          <p:cNvPicPr>
            <a:picLocks noChangeAspect="1"/>
          </p:cNvPicPr>
          <p:nvPr/>
        </p:nvPicPr>
        <p:blipFill>
          <a:blip r:embed="rId8"/>
          <a:stretch>
            <a:fillRect/>
          </a:stretch>
        </p:blipFill>
        <p:spPr>
          <a:xfrm>
            <a:off x="7239000" y="914400"/>
            <a:ext cx="1479785" cy="9906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Diskussionsfragen</a:t>
            </a:r>
            <a:endParaRPr lang="de-DE" dirty="0"/>
          </a:p>
        </p:txBody>
      </p:sp>
      <p:sp>
        <p:nvSpPr>
          <p:cNvPr id="3" name="Inhaltsplatzhalter 2"/>
          <p:cNvSpPr>
            <a:spLocks noGrp="1"/>
          </p:cNvSpPr>
          <p:nvPr>
            <p:ph idx="1"/>
          </p:nvPr>
        </p:nvSpPr>
        <p:spPr/>
        <p:txBody>
          <a:bodyPr/>
          <a:lstStyle/>
          <a:p>
            <a:r>
              <a:rPr lang="de-DE" dirty="0" smtClean="0"/>
              <a:t>Segregation in der Stadt Zürich?</a:t>
            </a:r>
          </a:p>
          <a:p>
            <a:pPr lvl="1"/>
            <a:r>
              <a:rPr lang="de-DE" dirty="0" smtClean="0"/>
              <a:t>Luxuswohnungen oder Sozialbau?</a:t>
            </a:r>
          </a:p>
          <a:p>
            <a:pPr lvl="1"/>
            <a:r>
              <a:rPr lang="de-DE" dirty="0" smtClean="0"/>
              <a:t>Mieterhöhungen nach Renovationen?</a:t>
            </a:r>
          </a:p>
          <a:p>
            <a:pPr lvl="1"/>
            <a:r>
              <a:rPr lang="de-DE" dirty="0" smtClean="0"/>
              <a:t>Kein „</a:t>
            </a:r>
            <a:r>
              <a:rPr lang="de-DE" dirty="0" err="1" smtClean="0"/>
              <a:t>Community</a:t>
            </a:r>
            <a:r>
              <a:rPr lang="de-DE" dirty="0" smtClean="0"/>
              <a:t> </a:t>
            </a:r>
            <a:r>
              <a:rPr lang="de-DE" dirty="0" err="1" smtClean="0"/>
              <a:t>building</a:t>
            </a:r>
            <a:r>
              <a:rPr lang="de-DE" dirty="0" smtClean="0"/>
              <a:t>“?</a:t>
            </a:r>
          </a:p>
          <a:p>
            <a:pPr lvl="1"/>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Diskussionsfragen</a:t>
            </a:r>
            <a:endParaRPr lang="de-DE" dirty="0"/>
          </a:p>
        </p:txBody>
      </p:sp>
      <p:sp>
        <p:nvSpPr>
          <p:cNvPr id="3" name="Inhaltsplatzhalter 2"/>
          <p:cNvSpPr>
            <a:spLocks noGrp="1"/>
          </p:cNvSpPr>
          <p:nvPr>
            <p:ph idx="1"/>
          </p:nvPr>
        </p:nvSpPr>
        <p:spPr/>
        <p:txBody>
          <a:bodyPr/>
          <a:lstStyle/>
          <a:p>
            <a:r>
              <a:rPr lang="de-DE" dirty="0" smtClean="0"/>
              <a:t>Interview mit Peter Schmid lesen...</a:t>
            </a:r>
          </a:p>
          <a:p>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pic>
        <p:nvPicPr>
          <p:cNvPr id="7" name="Bild 6"/>
          <p:cNvPicPr>
            <a:picLocks noChangeAspect="1"/>
          </p:cNvPicPr>
          <p:nvPr/>
        </p:nvPicPr>
        <p:blipFill>
          <a:blip r:embed="rId3"/>
          <a:stretch>
            <a:fillRect/>
          </a:stretch>
        </p:blipFill>
        <p:spPr>
          <a:xfrm>
            <a:off x="3950992" y="2209800"/>
            <a:ext cx="5193008" cy="3676650"/>
          </a:xfrm>
          <a:prstGeom prst="rect">
            <a:avLst/>
          </a:prstGeom>
        </p:spPr>
      </p:pic>
      <p:pic>
        <p:nvPicPr>
          <p:cNvPr id="8" name="Bild 7"/>
          <p:cNvPicPr>
            <a:picLocks noChangeAspect="1"/>
          </p:cNvPicPr>
          <p:nvPr/>
        </p:nvPicPr>
        <p:blipFill>
          <a:blip r:embed="rId4"/>
          <a:stretch>
            <a:fillRect/>
          </a:stretch>
        </p:blipFill>
        <p:spPr>
          <a:xfrm>
            <a:off x="1143000" y="2286000"/>
            <a:ext cx="2590800" cy="345440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Diskussionsfragen</a:t>
            </a:r>
            <a:endParaRPr lang="de-DE" dirty="0"/>
          </a:p>
        </p:txBody>
      </p:sp>
      <p:sp>
        <p:nvSpPr>
          <p:cNvPr id="3" name="Inhaltsplatzhalter 2"/>
          <p:cNvSpPr>
            <a:spLocks noGrp="1"/>
          </p:cNvSpPr>
          <p:nvPr>
            <p:ph idx="1"/>
          </p:nvPr>
        </p:nvSpPr>
        <p:spPr/>
        <p:txBody>
          <a:bodyPr/>
          <a:lstStyle/>
          <a:p>
            <a:r>
              <a:rPr lang="de-DE" dirty="0" smtClean="0"/>
              <a:t>Denkt ihr, dass </a:t>
            </a:r>
            <a:r>
              <a:rPr lang="de-DE" dirty="0" err="1" smtClean="0"/>
              <a:t>Oerlikon</a:t>
            </a:r>
            <a:r>
              <a:rPr lang="de-DE" dirty="0" smtClean="0"/>
              <a:t> als Quartier eher eine Marginalisierung oder </a:t>
            </a:r>
            <a:r>
              <a:rPr lang="de-DE" dirty="0" err="1" smtClean="0"/>
              <a:t>Gentrifizierung</a:t>
            </a:r>
            <a:r>
              <a:rPr lang="de-DE" dirty="0" smtClean="0"/>
              <a:t> bzw. Auf- oder Abwertung erlebt? Welche Entwicklungen sprechen jeweils dafür?</a:t>
            </a:r>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Diskussionsfragen</a:t>
            </a:r>
            <a:endParaRPr lang="de-DE" dirty="0"/>
          </a:p>
        </p:txBody>
      </p:sp>
      <p:sp>
        <p:nvSpPr>
          <p:cNvPr id="3" name="Inhaltsplatzhalter 2"/>
          <p:cNvSpPr>
            <a:spLocks noGrp="1"/>
          </p:cNvSpPr>
          <p:nvPr>
            <p:ph idx="1"/>
          </p:nvPr>
        </p:nvSpPr>
        <p:spPr/>
        <p:txBody>
          <a:bodyPr>
            <a:noAutofit/>
          </a:bodyPr>
          <a:lstStyle/>
          <a:p>
            <a:r>
              <a:rPr lang="de-DE" sz="2600" dirty="0" err="1" smtClean="0"/>
              <a:t>Oerlikon</a:t>
            </a:r>
            <a:r>
              <a:rPr lang="de-DE" sz="2600" dirty="0" smtClean="0"/>
              <a:t> wurde 1934 eingemeindet -&gt; spricht für ein </a:t>
            </a:r>
            <a:r>
              <a:rPr lang="de-DE" sz="2600" dirty="0" err="1" smtClean="0"/>
              <a:t>marginalisiertes</a:t>
            </a:r>
            <a:r>
              <a:rPr lang="de-DE" sz="2600" dirty="0" smtClean="0"/>
              <a:t> Quartier</a:t>
            </a:r>
          </a:p>
          <a:p>
            <a:r>
              <a:rPr lang="de-DE" sz="2600" dirty="0" smtClean="0"/>
              <a:t>Zuwanderung von </a:t>
            </a:r>
            <a:r>
              <a:rPr lang="de-DE" sz="2600" dirty="0" err="1" smtClean="0"/>
              <a:t>ausserhalb</a:t>
            </a:r>
            <a:r>
              <a:rPr lang="de-DE" sz="2600" dirty="0" smtClean="0"/>
              <a:t> der Stadt: + 2740 Personen -&gt; spricht für Aufwertung</a:t>
            </a:r>
          </a:p>
          <a:p>
            <a:r>
              <a:rPr lang="de-DE" sz="2600" dirty="0" smtClean="0"/>
              <a:t>Abwanderung nach </a:t>
            </a:r>
            <a:r>
              <a:rPr lang="de-DE" sz="2600" dirty="0" err="1" smtClean="0"/>
              <a:t>ausserhalb</a:t>
            </a:r>
            <a:r>
              <a:rPr lang="de-DE" sz="2600" dirty="0" smtClean="0"/>
              <a:t> der Stadt: - 2654 -&gt; spricht für Abwertung, hält sich mit der Zuwanderung von </a:t>
            </a:r>
            <a:r>
              <a:rPr lang="de-DE" sz="2600" dirty="0" err="1" smtClean="0"/>
              <a:t>ausserhalb</a:t>
            </a:r>
            <a:r>
              <a:rPr lang="de-DE" sz="2600" dirty="0" smtClean="0"/>
              <a:t> aber ungefähr die Waage</a:t>
            </a:r>
          </a:p>
          <a:p>
            <a:r>
              <a:rPr lang="de-DE" sz="2600" dirty="0" smtClean="0"/>
              <a:t>Abwanderung der Familien: - 127 -&gt; spricht für Aufwertung</a:t>
            </a:r>
            <a:endParaRPr lang="de-DE" sz="2600"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Diskussionsfragen</a:t>
            </a:r>
            <a:endParaRPr lang="de-DE" dirty="0"/>
          </a:p>
        </p:txBody>
      </p:sp>
      <p:sp>
        <p:nvSpPr>
          <p:cNvPr id="3" name="Inhaltsplatzhalter 2"/>
          <p:cNvSpPr>
            <a:spLocks noGrp="1"/>
          </p:cNvSpPr>
          <p:nvPr>
            <p:ph idx="1"/>
          </p:nvPr>
        </p:nvSpPr>
        <p:spPr/>
        <p:txBody>
          <a:bodyPr/>
          <a:lstStyle/>
          <a:p>
            <a:r>
              <a:rPr lang="de-DE" dirty="0" smtClean="0"/>
              <a:t>Erfahrungen eurerseits?</a:t>
            </a:r>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Diskussionsfragen</a:t>
            </a:r>
            <a:endParaRPr lang="de-DE" dirty="0"/>
          </a:p>
        </p:txBody>
      </p:sp>
      <p:sp>
        <p:nvSpPr>
          <p:cNvPr id="3" name="Inhaltsplatzhalter 2"/>
          <p:cNvSpPr>
            <a:spLocks noGrp="1"/>
          </p:cNvSpPr>
          <p:nvPr>
            <p:ph idx="1"/>
          </p:nvPr>
        </p:nvSpPr>
        <p:spPr/>
        <p:txBody>
          <a:bodyPr/>
          <a:lstStyle/>
          <a:p>
            <a:pPr lvl="1">
              <a:buNone/>
            </a:pPr>
            <a:r>
              <a:rPr lang="de-DE" dirty="0" smtClean="0"/>
              <a:t>„Wir müssen uns wohl einfach daran gewöhnen, dass wir zwar eine gute Durchmischung für die Stadt insgesamt haben können, aber nicht in jedem einzelnen Quartier.“  (Patrick </a:t>
            </a:r>
            <a:r>
              <a:rPr lang="de-DE" dirty="0" err="1" smtClean="0"/>
              <a:t>Gmür</a:t>
            </a:r>
            <a:r>
              <a:rPr lang="de-DE" dirty="0" smtClean="0"/>
              <a:t>, Stadtbaumeister 02.12.2011)</a:t>
            </a:r>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Quellenverzeichis</a:t>
            </a:r>
            <a:endParaRPr lang="de-DE" dirty="0"/>
          </a:p>
        </p:txBody>
      </p:sp>
      <p:sp>
        <p:nvSpPr>
          <p:cNvPr id="3" name="Inhaltsplatzhalter 2"/>
          <p:cNvSpPr>
            <a:spLocks noGrp="1"/>
          </p:cNvSpPr>
          <p:nvPr>
            <p:ph sz="half" idx="1"/>
          </p:nvPr>
        </p:nvSpPr>
        <p:spPr/>
        <p:txBody>
          <a:bodyPr anchor="t">
            <a:normAutofit fontScale="47500" lnSpcReduction="20000"/>
          </a:bodyPr>
          <a:lstStyle/>
          <a:p>
            <a:pPr>
              <a:buNone/>
            </a:pPr>
            <a:r>
              <a:rPr lang="de-DE" b="1" dirty="0" smtClean="0"/>
              <a:t>Grundlagetexte:</a:t>
            </a:r>
          </a:p>
          <a:p>
            <a:r>
              <a:rPr lang="de-DE" b="1" dirty="0" err="1" smtClean="0"/>
              <a:t>Häussermann</a:t>
            </a:r>
            <a:r>
              <a:rPr lang="de-DE" b="1" dirty="0" smtClean="0"/>
              <a:t> H., </a:t>
            </a:r>
            <a:r>
              <a:rPr lang="de-DE" b="1" dirty="0" err="1" smtClean="0"/>
              <a:t>Siebel</a:t>
            </a:r>
            <a:r>
              <a:rPr lang="de-DE" b="1" dirty="0" smtClean="0"/>
              <a:t> W. </a:t>
            </a:r>
            <a:r>
              <a:rPr lang="de-DE" dirty="0" smtClean="0"/>
              <a:t>(2004): Stadtsoziologie. Eine Einführung. Frankfurt: Campus: 139 – 162. </a:t>
            </a:r>
          </a:p>
          <a:p>
            <a:endParaRPr lang="de-DE" dirty="0" smtClean="0"/>
          </a:p>
          <a:p>
            <a:r>
              <a:rPr lang="de-DE" b="1" dirty="0" smtClean="0"/>
              <a:t>Heye, C. und Leuthold, H</a:t>
            </a:r>
            <a:r>
              <a:rPr lang="de-DE" dirty="0" smtClean="0"/>
              <a:t>. (2006): Sozialräumlicher Wandel in der Agglomeration Zürich.  Konsequenzen von Suburbanisierung und </a:t>
            </a:r>
            <a:r>
              <a:rPr lang="de-DE" dirty="0" err="1" smtClean="0"/>
              <a:t>Reurbanisierung</a:t>
            </a:r>
            <a:r>
              <a:rPr lang="de-DE" dirty="0" smtClean="0"/>
              <a:t>. In: </a:t>
            </a:r>
            <a:r>
              <a:rPr lang="de-DE" dirty="0" err="1" smtClean="0"/>
              <a:t>disP</a:t>
            </a:r>
            <a:r>
              <a:rPr lang="de-DE" dirty="0" smtClean="0"/>
              <a:t> Nr. 164, vol. 42 (1), 16 – 29. </a:t>
            </a:r>
          </a:p>
          <a:p>
            <a:endParaRPr lang="de-DE" dirty="0" smtClean="0"/>
          </a:p>
          <a:p>
            <a:r>
              <a:rPr lang="de-DE" b="1" dirty="0" smtClean="0"/>
              <a:t>Heye, C. und Odermatt, A.</a:t>
            </a:r>
            <a:r>
              <a:rPr lang="de-DE" dirty="0" smtClean="0"/>
              <a:t> (2006): Einfluss der Umzüge auf die sozialräumlichen Prozesse im urbanen Raum Zürichs. In: </a:t>
            </a:r>
            <a:r>
              <a:rPr lang="de-DE" dirty="0" err="1" smtClean="0"/>
              <a:t>disP</a:t>
            </a:r>
            <a:r>
              <a:rPr lang="de-DE" dirty="0" smtClean="0"/>
              <a:t> Nr. 164. Vol. 42 (4), S. 52-64. </a:t>
            </a:r>
          </a:p>
          <a:p>
            <a:endParaRPr lang="de-DE" dirty="0" smtClean="0"/>
          </a:p>
          <a:p>
            <a:r>
              <a:rPr lang="de-DE" b="1" dirty="0" err="1" smtClean="0"/>
              <a:t>Schaerer</a:t>
            </a:r>
            <a:r>
              <a:rPr lang="de-DE" b="1" dirty="0" smtClean="0"/>
              <a:t> C., </a:t>
            </a:r>
            <a:r>
              <a:rPr lang="de-DE" b="1" dirty="0" err="1" smtClean="0"/>
              <a:t>Baranzini</a:t>
            </a:r>
            <a:r>
              <a:rPr lang="de-DE" b="1" dirty="0" smtClean="0"/>
              <a:t> A</a:t>
            </a:r>
            <a:r>
              <a:rPr lang="de-DE" dirty="0" smtClean="0"/>
              <a:t>. (2008): </a:t>
            </a:r>
            <a:r>
              <a:rPr lang="de-DE" dirty="0" err="1" smtClean="0"/>
              <a:t>Where</a:t>
            </a:r>
            <a:r>
              <a:rPr lang="de-DE" dirty="0" smtClean="0"/>
              <a:t> und </a:t>
            </a:r>
            <a:r>
              <a:rPr lang="de-DE" dirty="0" err="1" smtClean="0"/>
              <a:t>How</a:t>
            </a:r>
            <a:r>
              <a:rPr lang="de-DE" dirty="0" smtClean="0"/>
              <a:t> Do Swiss and </a:t>
            </a:r>
            <a:r>
              <a:rPr lang="de-DE" dirty="0" err="1" smtClean="0"/>
              <a:t>Foreigners</a:t>
            </a:r>
            <a:r>
              <a:rPr lang="de-DE" dirty="0" smtClean="0"/>
              <a:t> Live? Segregation in </a:t>
            </a:r>
            <a:r>
              <a:rPr lang="de-DE" dirty="0" err="1" smtClean="0"/>
              <a:t>the</a:t>
            </a:r>
            <a:r>
              <a:rPr lang="de-DE" dirty="0" smtClean="0"/>
              <a:t> </a:t>
            </a:r>
            <a:r>
              <a:rPr lang="de-DE" dirty="0" err="1" smtClean="0"/>
              <a:t>Geneva</a:t>
            </a:r>
            <a:r>
              <a:rPr lang="de-DE" dirty="0" smtClean="0"/>
              <a:t> and </a:t>
            </a:r>
            <a:r>
              <a:rPr lang="de-DE" dirty="0" err="1" smtClean="0"/>
              <a:t>Zurich</a:t>
            </a:r>
            <a:r>
              <a:rPr lang="de-DE" dirty="0" smtClean="0"/>
              <a:t> </a:t>
            </a:r>
            <a:r>
              <a:rPr lang="de-DE" dirty="0" err="1" smtClean="0"/>
              <a:t>Housing</a:t>
            </a:r>
            <a:r>
              <a:rPr lang="de-DE" dirty="0" smtClean="0"/>
              <a:t> Markets. Swiss Journal of </a:t>
            </a:r>
            <a:r>
              <a:rPr lang="de-DE" dirty="0" err="1" smtClean="0"/>
              <a:t>Sociology</a:t>
            </a:r>
            <a:r>
              <a:rPr lang="de-DE" dirty="0" smtClean="0"/>
              <a:t> 35: 571 – 592.  </a:t>
            </a:r>
          </a:p>
          <a:p>
            <a:endParaRPr lang="de-DE" dirty="0" smtClean="0"/>
          </a:p>
          <a:p>
            <a:r>
              <a:rPr lang="de-DE" b="1" dirty="0" smtClean="0"/>
              <a:t>Andrea </a:t>
            </a:r>
            <a:r>
              <a:rPr lang="de-DE" b="1" dirty="0" err="1" smtClean="0"/>
              <a:t>Baranzini</a:t>
            </a:r>
            <a:r>
              <a:rPr lang="de-DE" b="1" dirty="0" smtClean="0"/>
              <a:t> et al</a:t>
            </a:r>
            <a:r>
              <a:rPr lang="de-DE" dirty="0" smtClean="0"/>
              <a:t>. (2008): Do </a:t>
            </a:r>
            <a:r>
              <a:rPr lang="de-DE" dirty="0" err="1" smtClean="0"/>
              <a:t>Foreigners</a:t>
            </a:r>
            <a:r>
              <a:rPr lang="de-DE" dirty="0" smtClean="0"/>
              <a:t> </a:t>
            </a:r>
            <a:r>
              <a:rPr lang="de-DE" dirty="0" err="1" smtClean="0"/>
              <a:t>Pay</a:t>
            </a:r>
            <a:r>
              <a:rPr lang="de-DE" dirty="0" smtClean="0"/>
              <a:t> </a:t>
            </a:r>
            <a:r>
              <a:rPr lang="de-DE" dirty="0" err="1" smtClean="0"/>
              <a:t>Higher</a:t>
            </a:r>
            <a:r>
              <a:rPr lang="de-DE" dirty="0" smtClean="0"/>
              <a:t> </a:t>
            </a:r>
            <a:r>
              <a:rPr lang="de-DE" dirty="0" err="1" smtClean="0"/>
              <a:t>Rents</a:t>
            </a:r>
            <a:r>
              <a:rPr lang="de-DE" dirty="0" smtClean="0"/>
              <a:t> </a:t>
            </a:r>
            <a:r>
              <a:rPr lang="de-DE" dirty="0" err="1" smtClean="0"/>
              <a:t>for</a:t>
            </a:r>
            <a:r>
              <a:rPr lang="de-DE" dirty="0" smtClean="0"/>
              <a:t> </a:t>
            </a:r>
            <a:r>
              <a:rPr lang="de-DE" dirty="0" err="1" smtClean="0"/>
              <a:t>the</a:t>
            </a:r>
            <a:r>
              <a:rPr lang="de-DE" dirty="0" smtClean="0"/>
              <a:t> Same </a:t>
            </a:r>
            <a:r>
              <a:rPr lang="de-DE" dirty="0" err="1" smtClean="0"/>
              <a:t>Quality</a:t>
            </a:r>
            <a:r>
              <a:rPr lang="de-DE" dirty="0" smtClean="0"/>
              <a:t> of </a:t>
            </a:r>
            <a:r>
              <a:rPr lang="de-DE" dirty="0" err="1" smtClean="0"/>
              <a:t>Housing</a:t>
            </a:r>
            <a:r>
              <a:rPr lang="de-DE" dirty="0" smtClean="0"/>
              <a:t> in </a:t>
            </a:r>
            <a:r>
              <a:rPr lang="de-DE" dirty="0" err="1" smtClean="0"/>
              <a:t>Geneva</a:t>
            </a:r>
            <a:r>
              <a:rPr lang="de-DE" dirty="0" smtClean="0"/>
              <a:t> and </a:t>
            </a:r>
            <a:r>
              <a:rPr lang="de-DE" dirty="0" err="1" smtClean="0"/>
              <a:t>Zurich</a:t>
            </a:r>
            <a:r>
              <a:rPr lang="de-DE" dirty="0" smtClean="0"/>
              <a:t>? Swiss Journal of </a:t>
            </a:r>
            <a:r>
              <a:rPr lang="de-DE" dirty="0" err="1" smtClean="0"/>
              <a:t>Economics</a:t>
            </a:r>
            <a:r>
              <a:rPr lang="de-DE" dirty="0" smtClean="0"/>
              <a:t> and </a:t>
            </a:r>
            <a:r>
              <a:rPr lang="de-DE" dirty="0" err="1" smtClean="0"/>
              <a:t>Statistics</a:t>
            </a:r>
            <a:r>
              <a:rPr lang="de-DE" dirty="0" smtClean="0"/>
              <a:t> 144: 703 – 730. </a:t>
            </a:r>
          </a:p>
        </p:txBody>
      </p:sp>
      <p:sp>
        <p:nvSpPr>
          <p:cNvPr id="7" name="Inhaltsplatzhalter 6"/>
          <p:cNvSpPr>
            <a:spLocks noGrp="1"/>
          </p:cNvSpPr>
          <p:nvPr>
            <p:ph sz="half" idx="2"/>
          </p:nvPr>
        </p:nvSpPr>
        <p:spPr/>
        <p:txBody>
          <a:bodyPr>
            <a:normAutofit fontScale="47500" lnSpcReduction="20000"/>
          </a:bodyPr>
          <a:lstStyle/>
          <a:p>
            <a:pPr algn="just">
              <a:buNone/>
            </a:pPr>
            <a:r>
              <a:rPr lang="de-DE" b="1" dirty="0" smtClean="0"/>
              <a:t>Abbildungsverzeichnis:</a:t>
            </a:r>
          </a:p>
          <a:p>
            <a:pPr algn="just">
              <a:buNone/>
            </a:pPr>
            <a:r>
              <a:rPr lang="de-DE" dirty="0" smtClean="0"/>
              <a:t>1 </a:t>
            </a:r>
            <a:r>
              <a:rPr lang="de-DE" dirty="0" smtClean="0">
                <a:hlinkClick r:id="rId2"/>
              </a:rPr>
              <a:t>http://www.cicero.de/comment/14022 </a:t>
            </a:r>
          </a:p>
          <a:p>
            <a:pPr algn="just">
              <a:buNone/>
            </a:pPr>
            <a:endParaRPr lang="de-DE" dirty="0" smtClean="0">
              <a:hlinkClick r:id="rId2"/>
            </a:endParaRPr>
          </a:p>
          <a:p>
            <a:pPr algn="just">
              <a:buNone/>
            </a:pPr>
            <a:r>
              <a:rPr lang="de-DE" dirty="0" smtClean="0"/>
              <a:t>2 </a:t>
            </a:r>
            <a:r>
              <a:rPr lang="de-DE" dirty="0" smtClean="0">
                <a:hlinkClick r:id="rId2"/>
              </a:rPr>
              <a:t>http://de.wikipedia.org/wiki/Roseng%C3%A5rd</a:t>
            </a:r>
            <a:r>
              <a:rPr lang="de-DE" dirty="0" smtClean="0"/>
              <a:t> </a:t>
            </a:r>
          </a:p>
          <a:p>
            <a:pPr algn="just">
              <a:buNone/>
            </a:pPr>
            <a:r>
              <a:rPr lang="de-DE" dirty="0" smtClean="0"/>
              <a:t> </a:t>
            </a:r>
          </a:p>
          <a:p>
            <a:pPr algn="just">
              <a:buNone/>
            </a:pPr>
            <a:r>
              <a:rPr lang="de-DE" dirty="0" smtClean="0"/>
              <a:t>3 </a:t>
            </a:r>
            <a:r>
              <a:rPr lang="de-DE" dirty="0" smtClean="0">
                <a:hlinkClick r:id="rId3"/>
              </a:rPr>
              <a:t>http://www.scilogs.de/wblogs/blog/geo-log/kuso/2009-04-16/stadtbild-und-soziale-segregation-in-den-st-dten-afrikas</a:t>
            </a:r>
            <a:endParaRPr lang="de-DE" dirty="0" smtClean="0"/>
          </a:p>
          <a:p>
            <a:pPr algn="just">
              <a:buNone/>
            </a:pPr>
            <a:endParaRPr lang="de-DE" dirty="0" smtClean="0"/>
          </a:p>
          <a:p>
            <a:pPr algn="just">
              <a:buNone/>
            </a:pPr>
            <a:r>
              <a:rPr lang="de-DE" dirty="0" smtClean="0"/>
              <a:t>4 </a:t>
            </a:r>
            <a:r>
              <a:rPr lang="de-DE" dirty="0" smtClean="0">
                <a:hlinkClick r:id="rId4"/>
              </a:rPr>
              <a:t>http://blog.zeit.de/schueler/2011/09/12/stadt-land-siedlungsstruktur/</a:t>
            </a:r>
            <a:endParaRPr lang="de-DE" dirty="0" smtClean="0"/>
          </a:p>
          <a:p>
            <a:pPr algn="just">
              <a:buNone/>
            </a:pPr>
            <a:endParaRPr lang="de-DE" dirty="0" smtClean="0"/>
          </a:p>
          <a:p>
            <a:pPr algn="just">
              <a:buNone/>
            </a:pPr>
            <a:r>
              <a:rPr lang="de-DE" dirty="0" smtClean="0"/>
              <a:t>5 </a:t>
            </a:r>
            <a:r>
              <a:rPr lang="de-DE" dirty="0" smtClean="0">
                <a:hlinkClick r:id="rId5"/>
              </a:rPr>
              <a:t>http://www.adweek.com/sa-article/end-segregated-city-138085</a:t>
            </a:r>
            <a:endParaRPr lang="de-DE" dirty="0" smtClean="0"/>
          </a:p>
          <a:p>
            <a:pPr algn="just">
              <a:buNone/>
            </a:pPr>
            <a:endParaRPr lang="de-DE" dirty="0" smtClean="0"/>
          </a:p>
          <a:p>
            <a:pPr algn="just">
              <a:buNone/>
            </a:pPr>
            <a:r>
              <a:rPr lang="de-DE" dirty="0" smtClean="0"/>
              <a:t>6 </a:t>
            </a:r>
            <a:r>
              <a:rPr lang="de-DE" dirty="0" smtClean="0">
                <a:hlinkClick r:id="rId6"/>
              </a:rPr>
              <a:t>http://www.schader-stiftung.de/wohn_wandel/1128.php</a:t>
            </a:r>
            <a:r>
              <a:rPr lang="de-DE" dirty="0" smtClean="0"/>
              <a:t> </a:t>
            </a:r>
          </a:p>
          <a:p>
            <a:endParaRPr lang="de-DE" dirty="0"/>
          </a:p>
        </p:txBody>
      </p:sp>
      <p:pic>
        <p:nvPicPr>
          <p:cNvPr id="5" name="Bild 4"/>
          <p:cNvPicPr>
            <a:picLocks noChangeAspect="1"/>
          </p:cNvPicPr>
          <p:nvPr/>
        </p:nvPicPr>
        <p:blipFill>
          <a:blip r:embed="rId7"/>
          <a:stretch>
            <a:fillRect/>
          </a:stretch>
        </p:blipFill>
        <p:spPr>
          <a:xfrm>
            <a:off x="457200" y="5904477"/>
            <a:ext cx="1905000" cy="64872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Voraussetzungen</a:t>
            </a:r>
            <a:endParaRPr lang="de-CH" dirty="0"/>
          </a:p>
        </p:txBody>
      </p:sp>
      <p:sp>
        <p:nvSpPr>
          <p:cNvPr id="3" name="Inhaltsplatzhalter 2"/>
          <p:cNvSpPr>
            <a:spLocks noGrp="1"/>
          </p:cNvSpPr>
          <p:nvPr>
            <p:ph idx="1"/>
          </p:nvPr>
        </p:nvSpPr>
        <p:spPr/>
        <p:txBody>
          <a:bodyPr/>
          <a:lstStyle/>
          <a:p>
            <a:r>
              <a:rPr lang="de-CH" dirty="0"/>
              <a:t>s</a:t>
            </a:r>
            <a:r>
              <a:rPr lang="de-CH" dirty="0" smtClean="0"/>
              <a:t>oziale und räumliche Unterschiede</a:t>
            </a:r>
          </a:p>
          <a:p>
            <a:endParaRPr lang="de-CH" dirty="0" smtClean="0"/>
          </a:p>
          <a:p>
            <a:pPr>
              <a:buNone/>
            </a:pPr>
            <a:r>
              <a:rPr lang="de-CH" dirty="0" smtClean="0">
                <a:sym typeface="Wingdings" pitchFamily="2" charset="2"/>
              </a:rPr>
              <a:t>	 ökonomisch, demographisch oder kulturell</a:t>
            </a:r>
          </a:p>
          <a:p>
            <a:pPr>
              <a:buNone/>
            </a:pPr>
            <a:r>
              <a:rPr lang="de-CH" dirty="0" smtClean="0">
                <a:sym typeface="Wingdings" pitchFamily="2" charset="2"/>
              </a:rPr>
              <a:t>	 heute auch Lebensstile entscheidend</a:t>
            </a:r>
            <a:endParaRPr lang="de-CH" dirty="0" smtClean="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Soziale Segregation</a:t>
            </a:r>
            <a:endParaRPr lang="de-CH" dirty="0"/>
          </a:p>
        </p:txBody>
      </p:sp>
      <p:sp>
        <p:nvSpPr>
          <p:cNvPr id="3" name="Inhaltsplatzhalter 2"/>
          <p:cNvSpPr>
            <a:spLocks noGrp="1"/>
          </p:cNvSpPr>
          <p:nvPr>
            <p:ph idx="1"/>
          </p:nvPr>
        </p:nvSpPr>
        <p:spPr/>
        <p:txBody>
          <a:bodyPr>
            <a:normAutofit lnSpcReduction="10000"/>
          </a:bodyPr>
          <a:lstStyle/>
          <a:p>
            <a:r>
              <a:rPr lang="de-CH" dirty="0" smtClean="0"/>
              <a:t>Problem: Widerspruch gegen Ideal der Gleichheit und Offenheit, welches die heutige Gesellschaft postuliert</a:t>
            </a:r>
          </a:p>
          <a:p>
            <a:r>
              <a:rPr lang="de-CH" dirty="0" smtClean="0"/>
              <a:t>Ursachen: </a:t>
            </a:r>
          </a:p>
          <a:p>
            <a:pPr lvl="1"/>
            <a:r>
              <a:rPr lang="de-CH" sz="2700" i="1" dirty="0" smtClean="0"/>
              <a:t>Angebotsseite des Wohnungsmarktes </a:t>
            </a:r>
            <a:r>
              <a:rPr lang="de-CH" sz="2700" dirty="0" smtClean="0"/>
              <a:t>(politische, ökonomische, symbolische und soziale Differenzierung von Räumen)</a:t>
            </a:r>
          </a:p>
          <a:p>
            <a:pPr lvl="1"/>
            <a:r>
              <a:rPr lang="de-CH" sz="2700" i="1" dirty="0" smtClean="0"/>
              <a:t>Nachfrageseite des Wohnungsmarktes </a:t>
            </a:r>
            <a:r>
              <a:rPr lang="de-CH" sz="2700" dirty="0" smtClean="0"/>
              <a:t>(politische, ökonomische, kognitive und soziale Ressourcen und Präferenzen)</a:t>
            </a:r>
            <a:endParaRPr lang="de-CH" sz="2700"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Soziale Segregation</a:t>
            </a:r>
            <a:endParaRPr lang="de-CH" dirty="0"/>
          </a:p>
        </p:txBody>
      </p:sp>
      <p:sp>
        <p:nvSpPr>
          <p:cNvPr id="3" name="Inhaltsplatzhalter 2"/>
          <p:cNvSpPr>
            <a:spLocks noGrp="1"/>
          </p:cNvSpPr>
          <p:nvPr>
            <p:ph idx="1"/>
          </p:nvPr>
        </p:nvSpPr>
        <p:spPr/>
        <p:txBody>
          <a:bodyPr/>
          <a:lstStyle/>
          <a:p>
            <a:r>
              <a:rPr lang="de-CH" i="1" dirty="0"/>
              <a:t>f</a:t>
            </a:r>
            <a:r>
              <a:rPr lang="de-CH" i="1" dirty="0" smtClean="0"/>
              <a:t>reiwillige/aktive Segregation</a:t>
            </a:r>
            <a:r>
              <a:rPr lang="de-CH" dirty="0" smtClean="0"/>
              <a:t>: Präferenzen für Segregation verantwortlich</a:t>
            </a:r>
          </a:p>
          <a:p>
            <a:endParaRPr lang="de-CH" dirty="0" smtClean="0"/>
          </a:p>
          <a:p>
            <a:r>
              <a:rPr lang="de-CH" i="1" dirty="0"/>
              <a:t>e</a:t>
            </a:r>
            <a:r>
              <a:rPr lang="de-CH" i="1" dirty="0" smtClean="0"/>
              <a:t>rzwungene/passive Segregation</a:t>
            </a:r>
            <a:r>
              <a:rPr lang="de-CH" dirty="0" smtClean="0"/>
              <a:t>: Wohnstandortwahl aufgrund Restriktionen</a:t>
            </a:r>
            <a:endParaRPr lang="de-CH"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Seminar Stadtsoziologie: Segregation</a:t>
            </a:r>
            <a:endParaRPr lang="de-DE" dirty="0"/>
          </a:p>
        </p:txBody>
      </p:sp>
      <p:sp>
        <p:nvSpPr>
          <p:cNvPr id="3" name="Untertitel 2"/>
          <p:cNvSpPr>
            <a:spLocks noGrp="1"/>
          </p:cNvSpPr>
          <p:nvPr>
            <p:ph type="subTitle" idx="1"/>
          </p:nvPr>
        </p:nvSpPr>
        <p:spPr/>
        <p:txBody>
          <a:bodyPr/>
          <a:lstStyle/>
          <a:p>
            <a:r>
              <a:rPr lang="de-DE" dirty="0" smtClean="0"/>
              <a:t>Robine Schürmann, </a:t>
            </a:r>
            <a:r>
              <a:rPr lang="de-DE" b="1" dirty="0" smtClean="0"/>
              <a:t>Nicole </a:t>
            </a:r>
            <a:r>
              <a:rPr lang="de-DE" b="1" dirty="0" err="1" smtClean="0"/>
              <a:t>Giger</a:t>
            </a:r>
            <a:r>
              <a:rPr lang="de-DE" dirty="0" smtClean="0"/>
              <a:t>, Mia </a:t>
            </a:r>
            <a:r>
              <a:rPr lang="de-DE" dirty="0" err="1" smtClean="0"/>
              <a:t>Koller-Heidenrijk</a:t>
            </a:r>
            <a:r>
              <a:rPr lang="de-DE" dirty="0" smtClean="0"/>
              <a:t>, Clara Huber und Luca Schmid</a:t>
            </a:r>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pic>
        <p:nvPicPr>
          <p:cNvPr id="6" name="Bild 5"/>
          <p:cNvPicPr>
            <a:picLocks noChangeAspect="1"/>
          </p:cNvPicPr>
          <p:nvPr/>
        </p:nvPicPr>
        <p:blipFill>
          <a:blip r:embed="rId3"/>
          <a:stretch>
            <a:fillRect/>
          </a:stretch>
        </p:blipFill>
        <p:spPr>
          <a:xfrm>
            <a:off x="457200" y="914400"/>
            <a:ext cx="1246862" cy="990600"/>
          </a:xfrm>
          <a:prstGeom prst="rect">
            <a:avLst/>
          </a:prstGeom>
        </p:spPr>
      </p:pic>
      <p:pic>
        <p:nvPicPr>
          <p:cNvPr id="7" name="Bild 6"/>
          <p:cNvPicPr>
            <a:picLocks noChangeAspect="1"/>
          </p:cNvPicPr>
          <p:nvPr/>
        </p:nvPicPr>
        <p:blipFill>
          <a:blip r:embed="rId4"/>
          <a:stretch>
            <a:fillRect/>
          </a:stretch>
        </p:blipFill>
        <p:spPr>
          <a:xfrm>
            <a:off x="1676400" y="914401"/>
            <a:ext cx="1295400" cy="977438"/>
          </a:xfrm>
          <a:prstGeom prst="rect">
            <a:avLst/>
          </a:prstGeom>
        </p:spPr>
      </p:pic>
      <p:pic>
        <p:nvPicPr>
          <p:cNvPr id="8" name="Bild 7"/>
          <p:cNvPicPr>
            <a:picLocks noChangeAspect="1"/>
          </p:cNvPicPr>
          <p:nvPr/>
        </p:nvPicPr>
        <p:blipFill>
          <a:blip r:embed="rId5"/>
          <a:stretch>
            <a:fillRect/>
          </a:stretch>
        </p:blipFill>
        <p:spPr>
          <a:xfrm>
            <a:off x="2971800" y="914400"/>
            <a:ext cx="1295400" cy="975868"/>
          </a:xfrm>
          <a:prstGeom prst="rect">
            <a:avLst/>
          </a:prstGeom>
        </p:spPr>
      </p:pic>
      <p:pic>
        <p:nvPicPr>
          <p:cNvPr id="9" name="Bild 8"/>
          <p:cNvPicPr>
            <a:picLocks noChangeAspect="1"/>
          </p:cNvPicPr>
          <p:nvPr/>
        </p:nvPicPr>
        <p:blipFill>
          <a:blip r:embed="rId6"/>
          <a:stretch>
            <a:fillRect/>
          </a:stretch>
        </p:blipFill>
        <p:spPr>
          <a:xfrm>
            <a:off x="4267200" y="914400"/>
            <a:ext cx="1295400" cy="971550"/>
          </a:xfrm>
          <a:prstGeom prst="rect">
            <a:avLst/>
          </a:prstGeom>
        </p:spPr>
      </p:pic>
      <p:pic>
        <p:nvPicPr>
          <p:cNvPr id="10" name="Bild 9"/>
          <p:cNvPicPr>
            <a:picLocks noChangeAspect="1"/>
          </p:cNvPicPr>
          <p:nvPr/>
        </p:nvPicPr>
        <p:blipFill>
          <a:blip r:embed="rId7"/>
          <a:stretch>
            <a:fillRect/>
          </a:stretch>
        </p:blipFill>
        <p:spPr>
          <a:xfrm>
            <a:off x="5562600" y="914401"/>
            <a:ext cx="1752600" cy="984932"/>
          </a:xfrm>
          <a:prstGeom prst="rect">
            <a:avLst/>
          </a:prstGeom>
        </p:spPr>
      </p:pic>
      <p:pic>
        <p:nvPicPr>
          <p:cNvPr id="11" name="Bild 10"/>
          <p:cNvPicPr>
            <a:picLocks noChangeAspect="1"/>
          </p:cNvPicPr>
          <p:nvPr/>
        </p:nvPicPr>
        <p:blipFill>
          <a:blip r:embed="rId8"/>
          <a:stretch>
            <a:fillRect/>
          </a:stretch>
        </p:blipFill>
        <p:spPr>
          <a:xfrm>
            <a:off x="7239000" y="914400"/>
            <a:ext cx="1479785" cy="990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Segregation in der Agglomeration Zürich </a:t>
            </a:r>
            <a:endParaRPr lang="de-DE" dirty="0"/>
          </a:p>
        </p:txBody>
      </p:sp>
      <p:sp>
        <p:nvSpPr>
          <p:cNvPr id="3" name="Inhaltsplatzhalter 2"/>
          <p:cNvSpPr>
            <a:spLocks noGrp="1"/>
          </p:cNvSpPr>
          <p:nvPr>
            <p:ph idx="1"/>
          </p:nvPr>
        </p:nvSpPr>
        <p:spPr/>
        <p:txBody>
          <a:bodyPr/>
          <a:lstStyle/>
          <a:p>
            <a:r>
              <a:rPr lang="de-CH" dirty="0" smtClean="0"/>
              <a:t>Studie untersucht sozialräumlichen Wandel in der Agglomeration Zürich</a:t>
            </a:r>
            <a:endParaRPr lang="de-DE" dirty="0" smtClean="0"/>
          </a:p>
          <a:p>
            <a:r>
              <a:rPr lang="de-CH" dirty="0" smtClean="0"/>
              <a:t>Suburbanisierung und </a:t>
            </a:r>
            <a:r>
              <a:rPr lang="de-CH" dirty="0" err="1" smtClean="0"/>
              <a:t>Reurbanisierung</a:t>
            </a:r>
            <a:r>
              <a:rPr lang="de-CH" dirty="0" smtClean="0"/>
              <a:t> </a:t>
            </a:r>
            <a:endParaRPr lang="de-DE" dirty="0" smtClean="0"/>
          </a:p>
          <a:p>
            <a:r>
              <a:rPr lang="de-CH" dirty="0" smtClean="0"/>
              <a:t>Suburbanisierung </a:t>
            </a:r>
            <a:r>
              <a:rPr lang="de-CH" dirty="0" smtClean="0">
                <a:sym typeface="Wingdings" pitchFamily="2" charset="2"/>
              </a:rPr>
              <a:t> </a:t>
            </a:r>
            <a:r>
              <a:rPr lang="de-CH" dirty="0" smtClean="0"/>
              <a:t> Rückgang der Einwohner in Kernstädten, A-Stadt Bildung</a:t>
            </a:r>
            <a:endParaRPr lang="de-DE" dirty="0" smtClean="0"/>
          </a:p>
          <a:p>
            <a:r>
              <a:rPr lang="de-CH" dirty="0" err="1" smtClean="0"/>
              <a:t>Reurbanisierung</a:t>
            </a:r>
            <a:r>
              <a:rPr lang="de-CH" dirty="0" smtClean="0"/>
              <a:t> </a:t>
            </a:r>
            <a:r>
              <a:rPr lang="de-CH" dirty="0" smtClean="0">
                <a:sym typeface="Wingdings" pitchFamily="2" charset="2"/>
              </a:rPr>
              <a:t> </a:t>
            </a:r>
            <a:r>
              <a:rPr lang="de-CH" dirty="0" smtClean="0"/>
              <a:t> neue Aufwertung der Kernstädte</a:t>
            </a:r>
            <a:endParaRPr lang="de-DE" dirty="0" smtClean="0"/>
          </a:p>
          <a:p>
            <a:r>
              <a:rPr lang="de-CH" dirty="0" smtClean="0"/>
              <a:t>Entkoppelung von Arbeitsplatz und Wohnort</a:t>
            </a:r>
            <a:endParaRPr lang="de-DE" dirty="0" smtClean="0"/>
          </a:p>
          <a:p>
            <a:endParaRPr lang="de-DE" dirty="0"/>
          </a:p>
        </p:txBody>
      </p:sp>
      <p:pic>
        <p:nvPicPr>
          <p:cNvPr id="5" name="Bild 4"/>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Segregation in der Agglomeration Zürich </a:t>
            </a:r>
            <a:endParaRPr lang="de-DE" dirty="0"/>
          </a:p>
        </p:txBody>
      </p:sp>
      <p:sp>
        <p:nvSpPr>
          <p:cNvPr id="3" name="Inhaltsplatzhalter 2"/>
          <p:cNvSpPr>
            <a:spLocks noGrp="1"/>
          </p:cNvSpPr>
          <p:nvPr>
            <p:ph idx="1"/>
          </p:nvPr>
        </p:nvSpPr>
        <p:spPr/>
        <p:txBody>
          <a:bodyPr/>
          <a:lstStyle/>
          <a:p>
            <a:r>
              <a:rPr lang="de-CH" dirty="0" smtClean="0"/>
              <a:t>Segregation nach sozialem Status</a:t>
            </a:r>
            <a:endParaRPr lang="de-DE" dirty="0" smtClean="0"/>
          </a:p>
          <a:p>
            <a:r>
              <a:rPr lang="de-CH" dirty="0" smtClean="0"/>
              <a:t>Oberschicht und Unterschicht stark konzentriert</a:t>
            </a:r>
            <a:endParaRPr lang="de-DE" dirty="0" smtClean="0"/>
          </a:p>
          <a:p>
            <a:r>
              <a:rPr lang="de-CH" dirty="0" smtClean="0"/>
              <a:t>Mittelschicht ausgeglichener verteilt</a:t>
            </a:r>
            <a:endParaRPr lang="de-DE" dirty="0" smtClean="0"/>
          </a:p>
          <a:p>
            <a:r>
              <a:rPr lang="de-CH" dirty="0" err="1" smtClean="0"/>
              <a:t>Oberschichtsregion</a:t>
            </a:r>
            <a:r>
              <a:rPr lang="de-CH" dirty="0" smtClean="0"/>
              <a:t>: Zürichberg, linkes Seeufer, Stallikon, </a:t>
            </a:r>
            <a:r>
              <a:rPr lang="de-CH" dirty="0" err="1" smtClean="0"/>
              <a:t>Wettswil</a:t>
            </a:r>
            <a:r>
              <a:rPr lang="de-CH" dirty="0" smtClean="0"/>
              <a:t>, </a:t>
            </a:r>
            <a:r>
              <a:rPr lang="de-CH" dirty="0" err="1" smtClean="0"/>
              <a:t>Uitikon</a:t>
            </a:r>
            <a:endParaRPr lang="de-DE" dirty="0" smtClean="0"/>
          </a:p>
          <a:p>
            <a:r>
              <a:rPr lang="de-CH" dirty="0" err="1" smtClean="0"/>
              <a:t>Unterschichtsregion</a:t>
            </a:r>
            <a:r>
              <a:rPr lang="de-CH" dirty="0" smtClean="0"/>
              <a:t>: linke Seite </a:t>
            </a:r>
            <a:r>
              <a:rPr lang="de-CH" dirty="0" err="1" smtClean="0"/>
              <a:t>Limmattal</a:t>
            </a:r>
            <a:r>
              <a:rPr lang="de-CH" dirty="0" smtClean="0"/>
              <a:t>, Zürich Nord und Flughafen</a:t>
            </a:r>
            <a:endParaRPr lang="de-DE" dirty="0" smtClean="0"/>
          </a:p>
          <a:p>
            <a:endParaRPr lang="de-DE" dirty="0"/>
          </a:p>
        </p:txBody>
      </p:sp>
      <p:pic>
        <p:nvPicPr>
          <p:cNvPr id="4" name="Bild 3"/>
          <p:cNvPicPr>
            <a:picLocks noChangeAspect="1"/>
          </p:cNvPicPr>
          <p:nvPr/>
        </p:nvPicPr>
        <p:blipFill>
          <a:blip r:embed="rId2"/>
          <a:stretch>
            <a:fillRect/>
          </a:stretch>
        </p:blipFill>
        <p:spPr>
          <a:xfrm>
            <a:off x="457200" y="5904477"/>
            <a:ext cx="1905000" cy="648723"/>
          </a:xfrm>
          <a:prstGeom prst="rect">
            <a:avLst/>
          </a:prstGeom>
        </p:spPr>
      </p:pic>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1587</Words>
  <Application>Microsoft Macintosh PowerPoint</Application>
  <PresentationFormat>Bildschirmpräsentation (4:3)</PresentationFormat>
  <Paragraphs>163</Paragraphs>
  <Slides>38</Slides>
  <Notes>0</Notes>
  <HiddenSlides>0</HiddenSlides>
  <MMClips>0</MMClips>
  <ScaleCrop>false</ScaleCrop>
  <HeadingPairs>
    <vt:vector size="4" baseType="variant">
      <vt:variant>
        <vt:lpstr>Entwurfsvorlage</vt:lpstr>
      </vt:variant>
      <vt:variant>
        <vt:i4>1</vt:i4>
      </vt:variant>
      <vt:variant>
        <vt:lpstr>Folientitel</vt:lpstr>
      </vt:variant>
      <vt:variant>
        <vt:i4>38</vt:i4>
      </vt:variant>
    </vt:vector>
  </HeadingPairs>
  <TitlesOfParts>
    <vt:vector size="39" baseType="lpstr">
      <vt:lpstr>Larissa-Design</vt:lpstr>
      <vt:lpstr>Seminar Stadtsoziologie: Segregation</vt:lpstr>
      <vt:lpstr>Inhalt und Ablauf des Referats</vt:lpstr>
      <vt:lpstr>Defintion der Segregation</vt:lpstr>
      <vt:lpstr>Voraussetzungen</vt:lpstr>
      <vt:lpstr>Soziale Segregation</vt:lpstr>
      <vt:lpstr>Soziale Segregation</vt:lpstr>
      <vt:lpstr>Seminar Stadtsoziologie: Segregation</vt:lpstr>
      <vt:lpstr>Segregation in der Agglomeration Zürich </vt:lpstr>
      <vt:lpstr>Segregation in der Agglomeration Zürich </vt:lpstr>
      <vt:lpstr>Segregation nach Nationalitäten in der Agglomeration Zürich</vt:lpstr>
      <vt:lpstr>Suburbanisierung der Überalterung in der Agglomeration Zürich</vt:lpstr>
      <vt:lpstr>Haushaltsformen</vt:lpstr>
      <vt:lpstr>Sozialräumlicher Wandel in der Agglomeration Zürich</vt:lpstr>
      <vt:lpstr>Segregation &amp; Strukturierungsdimensionen</vt:lpstr>
      <vt:lpstr>Einfluss der Umzüge auf die sozialräumlichen Prozesse im urbanen Raum Zürichs</vt:lpstr>
      <vt:lpstr>Seminar Stadtsoziologie: Segregation</vt:lpstr>
      <vt:lpstr>Der Vergleich Segregation in Zürich und Genf</vt:lpstr>
      <vt:lpstr>Die Situation in der Schweiz</vt:lpstr>
      <vt:lpstr>Einfluss der ausländischen Bevölkerung</vt:lpstr>
      <vt:lpstr>Die Vergleichbarkeit der Städte</vt:lpstr>
      <vt:lpstr>Die Informationsgrundlagen</vt:lpstr>
      <vt:lpstr>Empirischer Aufbau der Texte</vt:lpstr>
      <vt:lpstr>Ausländische Bevölkerung in Zürich und Genf</vt:lpstr>
      <vt:lpstr>Bildungsstand im Vergleich</vt:lpstr>
      <vt:lpstr>Der Bildungsgrad und die Auswirkungen auf die Segregation in Städten</vt:lpstr>
      <vt:lpstr>Das „modifiable areal unit“ Problem </vt:lpstr>
      <vt:lpstr>Auswirkungen der Nationalität auf die Segregation</vt:lpstr>
      <vt:lpstr>Wohnsituationsunterschiede</vt:lpstr>
      <vt:lpstr>Wohnkosten im Vergleich</vt:lpstr>
      <vt:lpstr>Fragen von Euch?</vt:lpstr>
      <vt:lpstr>Seminar Stadtsoziologie: Segregation</vt:lpstr>
      <vt:lpstr>Diskussionsfragen</vt:lpstr>
      <vt:lpstr>Diskussionsfragen</vt:lpstr>
      <vt:lpstr>Diskussionsfragen</vt:lpstr>
      <vt:lpstr>Diskussionsfragen</vt:lpstr>
      <vt:lpstr>Diskussionsfragen</vt:lpstr>
      <vt:lpstr>Diskussionsfragen</vt:lpstr>
      <vt:lpstr>Quellenverzeichis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Koller</dc:creator>
  <cp:lastModifiedBy>Luca Schmid</cp:lastModifiedBy>
  <cp:revision>34</cp:revision>
  <dcterms:created xsi:type="dcterms:W3CDTF">2012-03-26T12:39:55Z</dcterms:created>
  <dcterms:modified xsi:type="dcterms:W3CDTF">2012-03-26T12:43:09Z</dcterms:modified>
</cp:coreProperties>
</file>